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98" r:id="rId2"/>
    <p:sldId id="257" r:id="rId3"/>
    <p:sldId id="259" r:id="rId4"/>
    <p:sldId id="407" r:id="rId5"/>
    <p:sldId id="267" r:id="rId6"/>
    <p:sldId id="268" r:id="rId7"/>
    <p:sldId id="256" r:id="rId8"/>
    <p:sldId id="261" r:id="rId9"/>
    <p:sldId id="269" r:id="rId10"/>
    <p:sldId id="406" r:id="rId11"/>
    <p:sldId id="393" r:id="rId12"/>
    <p:sldId id="418" r:id="rId13"/>
    <p:sldId id="416" r:id="rId14"/>
    <p:sldId id="414" r:id="rId15"/>
    <p:sldId id="266" r:id="rId16"/>
    <p:sldId id="399" r:id="rId17"/>
    <p:sldId id="400" r:id="rId18"/>
    <p:sldId id="401" r:id="rId19"/>
    <p:sldId id="402" r:id="rId20"/>
    <p:sldId id="403" r:id="rId21"/>
    <p:sldId id="392" r:id="rId22"/>
    <p:sldId id="396" r:id="rId23"/>
    <p:sldId id="364" r:id="rId24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3821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3821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3821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3821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3821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3821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3821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3821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3821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2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A890DC-E4BA-4FA9-82A4-09E6D8A8E995}" v="26" dt="2025-06-11T15:22:47.94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66" autoAdjust="0"/>
    <p:restoredTop sz="94660"/>
  </p:normalViewPr>
  <p:slideViewPr>
    <p:cSldViewPr snapToGrid="0">
      <p:cViewPr varScale="1">
        <p:scale>
          <a:sx n="59" d="100"/>
          <a:sy n="59" d="100"/>
        </p:scale>
        <p:origin x="146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9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Lapa1!$B$1</c:f>
              <c:strCache>
                <c:ptCount val="1"/>
                <c:pt idx="0">
                  <c:v>Novadi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1E9-4B68-8D64-D5CD4D76787C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1E9-4B68-8D64-D5CD4D76787C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1E9-4B68-8D64-D5CD4D76787C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1E9-4B68-8D64-D5CD4D76787C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1E9-4B68-8D64-D5CD4D76787C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1E9-4B68-8D64-D5CD4D76787C}"/>
              </c:ext>
            </c:extLst>
          </c:dPt>
          <c:dLbls>
            <c:dLbl>
              <c:idx val="0"/>
              <c:layout>
                <c:manualLayout>
                  <c:x val="-0.14351851851851852"/>
                  <c:y val="0.131883535062040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1E9-4B68-8D64-D5CD4D76787C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Lapa1!$A$2:$A$7</c:f>
              <c:strCache>
                <c:ptCount val="6"/>
                <c:pt idx="0">
                  <c:v>Latgale 12</c:v>
                </c:pt>
                <c:pt idx="1">
                  <c:v>Vidzeme10</c:v>
                </c:pt>
                <c:pt idx="2">
                  <c:v>Kurzeme 6</c:v>
                </c:pt>
                <c:pt idx="3">
                  <c:v>Zemgale 2</c:v>
                </c:pt>
                <c:pt idx="4">
                  <c:v>Rīga 1</c:v>
                </c:pt>
                <c:pt idx="5">
                  <c:v>attiecas uz visu Latviju 9 </c:v>
                </c:pt>
              </c:strCache>
            </c:strRef>
          </c:cat>
          <c:val>
            <c:numRef>
              <c:f>Lapa1!$B$2:$B$7</c:f>
              <c:numCache>
                <c:formatCode>General</c:formatCode>
                <c:ptCount val="6"/>
                <c:pt idx="0">
                  <c:v>12</c:v>
                </c:pt>
                <c:pt idx="1">
                  <c:v>10</c:v>
                </c:pt>
                <c:pt idx="2">
                  <c:v>6</c:v>
                </c:pt>
                <c:pt idx="3">
                  <c:v>2</c:v>
                </c:pt>
                <c:pt idx="4">
                  <c:v>1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1E9-4B68-8D64-D5CD4D767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prstGeom prst="rect">
          <a:avLst/>
        </a:prstGeom>
        <a:noFill/>
        <a:ln>
          <a:noFill/>
        </a:ln>
        <a:effectLst/>
      </c:spPr>
    </c:plotArea>
    <c:legend>
      <c:legendPos val="b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xfrm>
      <a:off x="3486013" y="640822"/>
      <a:ext cx="5175384" cy="5536141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B06AD8-9B93-4788-9DBA-75A33D087BED}" type="doc">
      <dgm:prSet loTypeId="urn:microsoft.com/office/officeart/2008/layout/LinedList" loCatId="list" qsTypeId="urn:microsoft.com/office/officeart/2005/8/quickstyle/simple1#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en-US"/>
        </a:p>
      </dgm:t>
    </dgm:pt>
    <dgm:pt modelId="{8543C37A-85FE-4B2A-A365-BA72F7B5633F}">
      <dgm:prSet phldrT="" custT="1"/>
      <dgm:spPr bwMode="auto"/>
      <dgm:t>
        <a:bodyPr vert="horz" anchor="t"/>
        <a:lstStyle/>
        <a:p>
          <a:pPr marL="0" indent="0" algn="ctr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lv-LV" sz="2400" dirty="0">
              <a:solidFill>
                <a:srgbClr val="002060"/>
              </a:solidFill>
            </a:rPr>
            <a:t>Nemateriālā kultūras mantojuma likums</a:t>
          </a:r>
        </a:p>
        <a:p>
          <a:pPr marL="0" indent="0" algn="ctr" defTabSz="1066798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lv-LV" sz="2400" dirty="0">
              <a:solidFill>
                <a:srgbClr val="002060"/>
              </a:solidFill>
            </a:rPr>
            <a:t> </a:t>
          </a:r>
          <a:r>
            <a:rPr lang="lv-LV" sz="2000" dirty="0">
              <a:solidFill>
                <a:srgbClr val="002060"/>
              </a:solidFill>
            </a:rPr>
            <a:t>(2016. gada 1. decembris)</a:t>
          </a:r>
          <a:endParaRPr sz="2000" dirty="0">
            <a:solidFill>
              <a:srgbClr val="002060"/>
            </a:solidFill>
          </a:endParaRPr>
        </a:p>
      </dgm:t>
    </dgm:pt>
    <dgm:pt modelId="{E04C91CE-3678-4F5C-8E0B-5EB3118DA699}" type="parTrans" cxnId="{837D62A0-F253-4CEA-AF98-8ABC46FC491A}">
      <dgm:prSet/>
      <dgm:spPr bwMode="auto"/>
      <dgm:t>
        <a:bodyPr/>
        <a:lstStyle/>
        <a:p>
          <a:pPr>
            <a:defRPr/>
          </a:pPr>
          <a:endParaRPr lang="en-US"/>
        </a:p>
      </dgm:t>
    </dgm:pt>
    <dgm:pt modelId="{2365B9D4-B3A3-4426-A91B-DE3A99173033}" type="sibTrans" cxnId="{837D62A0-F253-4CEA-AF98-8ABC46FC491A}">
      <dgm:prSet/>
      <dgm:spPr bwMode="auto"/>
      <dgm:t>
        <a:bodyPr/>
        <a:lstStyle/>
        <a:p>
          <a:pPr>
            <a:defRPr/>
          </a:pPr>
          <a:endParaRPr lang="en-US"/>
        </a:p>
      </dgm:t>
    </dgm:pt>
    <dgm:pt modelId="{AFF5770D-5B3F-457F-912A-913FEE361F7B}">
      <dgm:prSet phldrT="" custT="1"/>
      <dgm:spPr bwMode="auto"/>
      <dgm:t>
        <a:bodyPr vert="horz" anchor="t"/>
        <a:lstStyle/>
        <a:p>
          <a:pPr marL="0" indent="0" algn="l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lv-LV" sz="2400" dirty="0"/>
        </a:p>
        <a:p>
          <a:pPr marL="0" indent="0" algn="ctr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lv-LV" sz="2400" dirty="0">
              <a:solidFill>
                <a:srgbClr val="002060"/>
              </a:solidFill>
            </a:rPr>
            <a:t>Nemateriālā kultūras mantojuma padome </a:t>
          </a:r>
          <a:endParaRPr sz="2400" dirty="0">
            <a:solidFill>
              <a:srgbClr val="002060"/>
            </a:solidFill>
          </a:endParaRPr>
        </a:p>
      </dgm:t>
    </dgm:pt>
    <dgm:pt modelId="{8043301E-76ED-4645-82C6-CD2E4AF40FE4}" type="parTrans" cxnId="{A6824004-56F6-4AEB-B728-6CB0BC361E94}">
      <dgm:prSet/>
      <dgm:spPr bwMode="auto"/>
      <dgm:t>
        <a:bodyPr/>
        <a:lstStyle/>
        <a:p>
          <a:pPr>
            <a:defRPr/>
          </a:pPr>
          <a:endParaRPr lang="en-US"/>
        </a:p>
      </dgm:t>
    </dgm:pt>
    <dgm:pt modelId="{B5C227C9-272E-4B70-9304-9D8F7708186C}" type="sibTrans" cxnId="{A6824004-56F6-4AEB-B728-6CB0BC361E94}">
      <dgm:prSet/>
      <dgm:spPr bwMode="auto"/>
      <dgm:t>
        <a:bodyPr/>
        <a:lstStyle/>
        <a:p>
          <a:pPr>
            <a:defRPr/>
          </a:pPr>
          <a:endParaRPr lang="en-US"/>
        </a:p>
      </dgm:t>
    </dgm:pt>
    <dgm:pt modelId="{1079C787-C78E-471A-81E4-4F21E153D3CD}">
      <dgm:prSet phldrT="" custT="1"/>
      <dgm:spPr bwMode="auto"/>
      <dgm:t>
        <a:bodyPr vert="horz" anchor="t"/>
        <a:lstStyle/>
        <a:p>
          <a:pPr marL="0" indent="0" algn="ctr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lv-LV" sz="2000" dirty="0">
              <a:solidFill>
                <a:schemeClr val="accent1">
                  <a:lumMod val="50000"/>
                </a:schemeClr>
              </a:solidFill>
            </a:rPr>
            <a:t>(9 valsts iestāžu un augstskolu pārstāvji un pētnieki + 6 Latvijas kultūrvēsturisko novadu un Rīgas NVO pārstāvji)</a:t>
          </a:r>
          <a:endParaRPr sz="2000" dirty="0">
            <a:solidFill>
              <a:schemeClr val="accent1">
                <a:lumMod val="50000"/>
              </a:schemeClr>
            </a:solidFill>
          </a:endParaRPr>
        </a:p>
        <a:p>
          <a:pPr marL="0" indent="0" algn="l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sz="2400" dirty="0">
            <a:solidFill>
              <a:schemeClr val="accent1">
                <a:lumMod val="50000"/>
              </a:schemeClr>
            </a:solidFill>
          </a:endParaRPr>
        </a:p>
      </dgm:t>
    </dgm:pt>
    <dgm:pt modelId="{38EB2220-0D51-4D70-9FCE-A0410D412341}" type="parTrans" cxnId="{4B2F58E3-553B-4F99-8C5A-6A5F3FC5E130}">
      <dgm:prSet/>
      <dgm:spPr bwMode="auto"/>
      <dgm:t>
        <a:bodyPr/>
        <a:lstStyle/>
        <a:p>
          <a:pPr>
            <a:defRPr/>
          </a:pPr>
          <a:endParaRPr lang="en-US"/>
        </a:p>
      </dgm:t>
    </dgm:pt>
    <dgm:pt modelId="{5BF2AA22-4A2F-4148-B07C-61EF1E74CC64}" type="sibTrans" cxnId="{4B2F58E3-553B-4F99-8C5A-6A5F3FC5E130}">
      <dgm:prSet/>
      <dgm:spPr bwMode="auto"/>
      <dgm:t>
        <a:bodyPr/>
        <a:lstStyle/>
        <a:p>
          <a:pPr>
            <a:defRPr/>
          </a:pPr>
          <a:endParaRPr lang="en-US"/>
        </a:p>
      </dgm:t>
    </dgm:pt>
    <dgm:pt modelId="{8EE592D6-C59C-4C5C-8874-635C2D644D9B}">
      <dgm:prSet phldrT="" custT="1"/>
      <dgm:spPr bwMode="auto"/>
      <dgm:t>
        <a:bodyPr vert="horz" anchor="t"/>
        <a:lstStyle/>
        <a:p>
          <a:pPr marL="0" indent="0" algn="l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lv-LV" sz="2400" dirty="0"/>
        </a:p>
        <a:p>
          <a:pPr marL="0" indent="0" algn="ctr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lv-LV" sz="2400" dirty="0">
              <a:solidFill>
                <a:schemeClr val="accent1">
                  <a:lumMod val="50000"/>
                </a:schemeClr>
              </a:solidFill>
            </a:rPr>
            <a:t>Nemateriālā kultūras mantojuma saraksts (kopš 2017)</a:t>
          </a:r>
          <a:endParaRPr sz="2400" dirty="0">
            <a:solidFill>
              <a:schemeClr val="accent1">
                <a:lumMod val="50000"/>
              </a:schemeClr>
            </a:solidFill>
          </a:endParaRPr>
        </a:p>
      </dgm:t>
    </dgm:pt>
    <dgm:pt modelId="{1390A6B8-FF44-4975-8D07-7BF0DC181976}" type="parTrans" cxnId="{8BA65165-15D2-453A-9CC1-36EEBF4F5056}">
      <dgm:prSet/>
      <dgm:spPr bwMode="auto"/>
      <dgm:t>
        <a:bodyPr/>
        <a:lstStyle/>
        <a:p>
          <a:pPr>
            <a:defRPr/>
          </a:pPr>
          <a:endParaRPr lang="en-US"/>
        </a:p>
      </dgm:t>
    </dgm:pt>
    <dgm:pt modelId="{3C496C4A-8825-454F-A08C-CB46E28E2C57}" type="sibTrans" cxnId="{8BA65165-15D2-453A-9CC1-36EEBF4F5056}">
      <dgm:prSet/>
      <dgm:spPr bwMode="auto"/>
      <dgm:t>
        <a:bodyPr/>
        <a:lstStyle/>
        <a:p>
          <a:pPr>
            <a:defRPr/>
          </a:pPr>
          <a:endParaRPr lang="en-US"/>
        </a:p>
      </dgm:t>
    </dgm:pt>
    <dgm:pt modelId="{50656B01-F084-4650-9A10-1301A154197E}" type="pres">
      <dgm:prSet presAssocID="{22B06AD8-9B93-4788-9DBA-75A33D087BED}" presName="vert0" presStyleCnt="0">
        <dgm:presLayoutVars>
          <dgm:dir/>
          <dgm:animOne val="branch"/>
          <dgm:animLvl val="lvl"/>
        </dgm:presLayoutVars>
      </dgm:prSet>
      <dgm:spPr bwMode="auto"/>
    </dgm:pt>
    <dgm:pt modelId="{5D2170E1-E034-4255-82D9-1791CD1982E6}" type="pres">
      <dgm:prSet presAssocID="{8543C37A-85FE-4B2A-A365-BA72F7B5633F}" presName="thickLine" presStyleLbl="alignNode1" presStyleIdx="0" presStyleCnt="4"/>
      <dgm:spPr bwMode="auto"/>
    </dgm:pt>
    <dgm:pt modelId="{8D4D776A-C556-4CC0-97E9-C145C6C8AD8A}" type="pres">
      <dgm:prSet presAssocID="{8543C37A-85FE-4B2A-A365-BA72F7B5633F}" presName="horz1" presStyleCnt="0"/>
      <dgm:spPr bwMode="auto"/>
    </dgm:pt>
    <dgm:pt modelId="{50C55446-18CA-41FD-B655-898165AD2715}" type="pres">
      <dgm:prSet presAssocID="{8543C37A-85FE-4B2A-A365-BA72F7B5633F}" presName="tx1" presStyleLbl="revTx" presStyleIdx="0" presStyleCnt="4"/>
      <dgm:spPr bwMode="auto"/>
    </dgm:pt>
    <dgm:pt modelId="{C3239009-1A74-42A2-9993-0D4192B1BA04}" type="pres">
      <dgm:prSet presAssocID="{8543C37A-85FE-4B2A-A365-BA72F7B5633F}" presName="vert1" presStyleCnt="0"/>
      <dgm:spPr bwMode="auto"/>
    </dgm:pt>
    <dgm:pt modelId="{2570BC0E-C74E-4F95-A240-F04CDE83FB20}" type="pres">
      <dgm:prSet presAssocID="{AFF5770D-5B3F-457F-912A-913FEE361F7B}" presName="thickLine" presStyleLbl="alignNode1" presStyleIdx="1" presStyleCnt="4"/>
      <dgm:spPr bwMode="auto"/>
    </dgm:pt>
    <dgm:pt modelId="{6ABDF2AF-DF06-4CEE-8FA2-F0395704EAE9}" type="pres">
      <dgm:prSet presAssocID="{AFF5770D-5B3F-457F-912A-913FEE361F7B}" presName="horz1" presStyleCnt="0"/>
      <dgm:spPr bwMode="auto"/>
    </dgm:pt>
    <dgm:pt modelId="{0F5D103D-554E-4EA2-8804-EED8F5D2EEC4}" type="pres">
      <dgm:prSet presAssocID="{AFF5770D-5B3F-457F-912A-913FEE361F7B}" presName="tx1" presStyleLbl="revTx" presStyleIdx="1" presStyleCnt="4"/>
      <dgm:spPr bwMode="auto"/>
    </dgm:pt>
    <dgm:pt modelId="{61687AE4-09D0-425D-957D-FE3CAE818F02}" type="pres">
      <dgm:prSet presAssocID="{AFF5770D-5B3F-457F-912A-913FEE361F7B}" presName="vert1" presStyleCnt="0"/>
      <dgm:spPr bwMode="auto"/>
    </dgm:pt>
    <dgm:pt modelId="{38F42E57-CAFB-476D-874F-A38318604821}" type="pres">
      <dgm:prSet presAssocID="{1079C787-C78E-471A-81E4-4F21E153D3CD}" presName="thickLine" presStyleLbl="alignNode1" presStyleIdx="2" presStyleCnt="4" custLinFactNeighborX="521" custLinFactNeighborY="-23177"/>
      <dgm:spPr bwMode="auto"/>
    </dgm:pt>
    <dgm:pt modelId="{A761DD77-12CD-43B6-BA6A-479E0B8ED33E}" type="pres">
      <dgm:prSet presAssocID="{1079C787-C78E-471A-81E4-4F21E153D3CD}" presName="horz1" presStyleCnt="0"/>
      <dgm:spPr bwMode="auto"/>
    </dgm:pt>
    <dgm:pt modelId="{ED66857B-24D9-47BF-AA65-977B39C792A7}" type="pres">
      <dgm:prSet presAssocID="{1079C787-C78E-471A-81E4-4F21E153D3CD}" presName="tx1" presStyleLbl="revTx" presStyleIdx="2" presStyleCnt="4"/>
      <dgm:spPr bwMode="auto"/>
    </dgm:pt>
    <dgm:pt modelId="{24A7A9A0-103F-42BF-B42B-586728B1148D}" type="pres">
      <dgm:prSet presAssocID="{1079C787-C78E-471A-81E4-4F21E153D3CD}" presName="vert1" presStyleCnt="0"/>
      <dgm:spPr bwMode="auto"/>
    </dgm:pt>
    <dgm:pt modelId="{0F74A4C5-50C7-4F9F-A73B-F22CEAD8F515}" type="pres">
      <dgm:prSet presAssocID="{8EE592D6-C59C-4C5C-8874-635C2D644D9B}" presName="thickLine" presStyleLbl="alignNode1" presStyleIdx="3" presStyleCnt="4"/>
      <dgm:spPr bwMode="auto"/>
    </dgm:pt>
    <dgm:pt modelId="{A5027D87-B632-44B1-B280-E08313122A4D}" type="pres">
      <dgm:prSet presAssocID="{8EE592D6-C59C-4C5C-8874-635C2D644D9B}" presName="horz1" presStyleCnt="0"/>
      <dgm:spPr bwMode="auto"/>
    </dgm:pt>
    <dgm:pt modelId="{37472F67-4C94-46F4-B3E1-BED6EED3C5D7}" type="pres">
      <dgm:prSet presAssocID="{8EE592D6-C59C-4C5C-8874-635C2D644D9B}" presName="tx1" presStyleLbl="revTx" presStyleIdx="3" presStyleCnt="4"/>
      <dgm:spPr bwMode="auto"/>
    </dgm:pt>
    <dgm:pt modelId="{A0513C52-2D9C-42B6-B2F1-47FB17064FAF}" type="pres">
      <dgm:prSet presAssocID="{8EE592D6-C59C-4C5C-8874-635C2D644D9B}" presName="vert1" presStyleCnt="0"/>
      <dgm:spPr bwMode="auto"/>
    </dgm:pt>
  </dgm:ptLst>
  <dgm:cxnLst>
    <dgm:cxn modelId="{A6824004-56F6-4AEB-B728-6CB0BC361E94}" srcId="{22B06AD8-9B93-4788-9DBA-75A33D087BED}" destId="{AFF5770D-5B3F-457F-912A-913FEE361F7B}" srcOrd="1" destOrd="0" parTransId="{8043301E-76ED-4645-82C6-CD2E4AF40FE4}" sibTransId="{B5C227C9-272E-4B70-9304-9D8F7708186C}"/>
    <dgm:cxn modelId="{8BA65165-15D2-453A-9CC1-36EEBF4F5056}" srcId="{22B06AD8-9B93-4788-9DBA-75A33D087BED}" destId="{8EE592D6-C59C-4C5C-8874-635C2D644D9B}" srcOrd="3" destOrd="0" parTransId="{1390A6B8-FF44-4975-8D07-7BF0DC181976}" sibTransId="{3C496C4A-8825-454F-A08C-CB46E28E2C57}"/>
    <dgm:cxn modelId="{B4652D47-BCCE-475A-9224-56DA60B710CE}" type="presOf" srcId="{22B06AD8-9B93-4788-9DBA-75A33D087BED}" destId="{50656B01-F084-4650-9A10-1301A154197E}" srcOrd="0" destOrd="0" presId="urn:microsoft.com/office/officeart/2008/layout/LinedList"/>
    <dgm:cxn modelId="{20FF1882-3CCF-4A5C-9FF1-F2DE1EC17D97}" type="presOf" srcId="{8543C37A-85FE-4B2A-A365-BA72F7B5633F}" destId="{50C55446-18CA-41FD-B655-898165AD2715}" srcOrd="0" destOrd="0" presId="urn:microsoft.com/office/officeart/2008/layout/LinedList"/>
    <dgm:cxn modelId="{837D62A0-F253-4CEA-AF98-8ABC46FC491A}" srcId="{22B06AD8-9B93-4788-9DBA-75A33D087BED}" destId="{8543C37A-85FE-4B2A-A365-BA72F7B5633F}" srcOrd="0" destOrd="0" parTransId="{E04C91CE-3678-4F5C-8E0B-5EB3118DA699}" sibTransId="{2365B9D4-B3A3-4426-A91B-DE3A99173033}"/>
    <dgm:cxn modelId="{E9FE77AF-7187-46E4-8C7C-24CE7D2139D1}" type="presOf" srcId="{AFF5770D-5B3F-457F-912A-913FEE361F7B}" destId="{0F5D103D-554E-4EA2-8804-EED8F5D2EEC4}" srcOrd="0" destOrd="0" presId="urn:microsoft.com/office/officeart/2008/layout/LinedList"/>
    <dgm:cxn modelId="{C39846E0-642B-4AAF-B17F-6E54B0FA8D72}" type="presOf" srcId="{8EE592D6-C59C-4C5C-8874-635C2D644D9B}" destId="{37472F67-4C94-46F4-B3E1-BED6EED3C5D7}" srcOrd="0" destOrd="0" presId="urn:microsoft.com/office/officeart/2008/layout/LinedList"/>
    <dgm:cxn modelId="{4B2F58E3-553B-4F99-8C5A-6A5F3FC5E130}" srcId="{22B06AD8-9B93-4788-9DBA-75A33D087BED}" destId="{1079C787-C78E-471A-81E4-4F21E153D3CD}" srcOrd="2" destOrd="0" parTransId="{38EB2220-0D51-4D70-9FCE-A0410D412341}" sibTransId="{5BF2AA22-4A2F-4148-B07C-61EF1E74CC64}"/>
    <dgm:cxn modelId="{5CCE7BE9-6243-4508-A067-75D850AEDE6F}" type="presOf" srcId="{1079C787-C78E-471A-81E4-4F21E153D3CD}" destId="{ED66857B-24D9-47BF-AA65-977B39C792A7}" srcOrd="0" destOrd="0" presId="urn:microsoft.com/office/officeart/2008/layout/LinedList"/>
    <dgm:cxn modelId="{7635106B-873D-4BAB-942E-69FBC7640135}" type="presParOf" srcId="{50656B01-F084-4650-9A10-1301A154197E}" destId="{5D2170E1-E034-4255-82D9-1791CD1982E6}" srcOrd="0" destOrd="0" presId="urn:microsoft.com/office/officeart/2008/layout/LinedList"/>
    <dgm:cxn modelId="{CF96F251-1276-4D8D-885A-4972B8BDF229}" type="presParOf" srcId="{50656B01-F084-4650-9A10-1301A154197E}" destId="{8D4D776A-C556-4CC0-97E9-C145C6C8AD8A}" srcOrd="1" destOrd="0" presId="urn:microsoft.com/office/officeart/2008/layout/LinedList"/>
    <dgm:cxn modelId="{3AF228A3-4A1E-4D3B-AEEC-5B9C7E708502}" type="presParOf" srcId="{8D4D776A-C556-4CC0-97E9-C145C6C8AD8A}" destId="{50C55446-18CA-41FD-B655-898165AD2715}" srcOrd="0" destOrd="0" presId="urn:microsoft.com/office/officeart/2008/layout/LinedList"/>
    <dgm:cxn modelId="{01B3E419-9C3A-4DB8-98C0-6DC4CB974AB5}" type="presParOf" srcId="{8D4D776A-C556-4CC0-97E9-C145C6C8AD8A}" destId="{C3239009-1A74-42A2-9993-0D4192B1BA04}" srcOrd="1" destOrd="0" presId="urn:microsoft.com/office/officeart/2008/layout/LinedList"/>
    <dgm:cxn modelId="{616DA1F3-0DEE-4BEC-AA65-DD97C79A748B}" type="presParOf" srcId="{50656B01-F084-4650-9A10-1301A154197E}" destId="{2570BC0E-C74E-4F95-A240-F04CDE83FB20}" srcOrd="2" destOrd="0" presId="urn:microsoft.com/office/officeart/2008/layout/LinedList"/>
    <dgm:cxn modelId="{1741C5B6-F064-4D31-8F49-89B8D2A2F2CF}" type="presParOf" srcId="{50656B01-F084-4650-9A10-1301A154197E}" destId="{6ABDF2AF-DF06-4CEE-8FA2-F0395704EAE9}" srcOrd="3" destOrd="0" presId="urn:microsoft.com/office/officeart/2008/layout/LinedList"/>
    <dgm:cxn modelId="{C28DBA04-D388-4305-A9B8-339DF3E23750}" type="presParOf" srcId="{6ABDF2AF-DF06-4CEE-8FA2-F0395704EAE9}" destId="{0F5D103D-554E-4EA2-8804-EED8F5D2EEC4}" srcOrd="0" destOrd="0" presId="urn:microsoft.com/office/officeart/2008/layout/LinedList"/>
    <dgm:cxn modelId="{0BDBF057-E03E-4986-AC3B-9F8F614E377C}" type="presParOf" srcId="{6ABDF2AF-DF06-4CEE-8FA2-F0395704EAE9}" destId="{61687AE4-09D0-425D-957D-FE3CAE818F02}" srcOrd="1" destOrd="0" presId="urn:microsoft.com/office/officeart/2008/layout/LinedList"/>
    <dgm:cxn modelId="{95F6B30C-0F4B-4690-8D1A-27592990AD45}" type="presParOf" srcId="{50656B01-F084-4650-9A10-1301A154197E}" destId="{38F42E57-CAFB-476D-874F-A38318604821}" srcOrd="4" destOrd="0" presId="urn:microsoft.com/office/officeart/2008/layout/LinedList"/>
    <dgm:cxn modelId="{FCC66B9E-2916-4F7B-B4AF-1B5716FC3BE8}" type="presParOf" srcId="{50656B01-F084-4650-9A10-1301A154197E}" destId="{A761DD77-12CD-43B6-BA6A-479E0B8ED33E}" srcOrd="5" destOrd="0" presId="urn:microsoft.com/office/officeart/2008/layout/LinedList"/>
    <dgm:cxn modelId="{49A25FE0-1625-4571-B222-5AEF21DB51E5}" type="presParOf" srcId="{A761DD77-12CD-43B6-BA6A-479E0B8ED33E}" destId="{ED66857B-24D9-47BF-AA65-977B39C792A7}" srcOrd="0" destOrd="0" presId="urn:microsoft.com/office/officeart/2008/layout/LinedList"/>
    <dgm:cxn modelId="{1D9A4246-FC1E-4DD2-88CE-F50FAF6E6F34}" type="presParOf" srcId="{A761DD77-12CD-43B6-BA6A-479E0B8ED33E}" destId="{24A7A9A0-103F-42BF-B42B-586728B1148D}" srcOrd="1" destOrd="0" presId="urn:microsoft.com/office/officeart/2008/layout/LinedList"/>
    <dgm:cxn modelId="{CA726D9E-5072-44DE-A26E-8DF3373BA6E7}" type="presParOf" srcId="{50656B01-F084-4650-9A10-1301A154197E}" destId="{0F74A4C5-50C7-4F9F-A73B-F22CEAD8F515}" srcOrd="6" destOrd="0" presId="urn:microsoft.com/office/officeart/2008/layout/LinedList"/>
    <dgm:cxn modelId="{BFED783B-B646-49F2-9793-FF433ED31C91}" type="presParOf" srcId="{50656B01-F084-4650-9A10-1301A154197E}" destId="{A5027D87-B632-44B1-B280-E08313122A4D}" srcOrd="7" destOrd="0" presId="urn:microsoft.com/office/officeart/2008/layout/LinedList"/>
    <dgm:cxn modelId="{2CB0A85C-B4C6-4A37-9710-D7BB2A5D5703}" type="presParOf" srcId="{A5027D87-B632-44B1-B280-E08313122A4D}" destId="{37472F67-4C94-46F4-B3E1-BED6EED3C5D7}" srcOrd="0" destOrd="0" presId="urn:microsoft.com/office/officeart/2008/layout/LinedList"/>
    <dgm:cxn modelId="{F3BB2466-A2E6-4EBC-976B-9C91D3EF2F32}" type="presParOf" srcId="{A5027D87-B632-44B1-B280-E08313122A4D}" destId="{A0513C52-2D9C-42B6-B2F1-47FB17064FA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76D256-1F23-4241-BBF0-263EA25B9591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A283411-8A25-4E48-9079-5E57F77515C3}">
      <dgm:prSet/>
      <dgm:spPr/>
      <dgm:t>
        <a:bodyPr/>
        <a:lstStyle/>
        <a:p>
          <a:r>
            <a:rPr lang="lv-LV" dirty="0">
              <a:solidFill>
                <a:schemeClr val="accent1">
                  <a:lumMod val="50000"/>
                </a:schemeClr>
              </a:solidFill>
              <a:latin typeface="+mj-lt"/>
            </a:rPr>
            <a:t>Nemateriālais kultūras mantojums = </a:t>
          </a:r>
          <a:r>
            <a:rPr lang="lv-LV" b="1" dirty="0">
              <a:solidFill>
                <a:schemeClr val="accent1">
                  <a:lumMod val="50000"/>
                </a:schemeClr>
              </a:solidFill>
              <a:latin typeface="+mj-lt"/>
            </a:rPr>
            <a:t>dzīvais mantojums </a:t>
          </a:r>
          <a:r>
            <a:rPr lang="lv-LV" dirty="0">
              <a:solidFill>
                <a:schemeClr val="accent1">
                  <a:lumMod val="50000"/>
                </a:schemeClr>
              </a:solidFill>
              <a:latin typeface="+mj-lt"/>
            </a:rPr>
            <a:t>(tiek mantots, lietots un nodots tālā</a:t>
          </a:r>
          <a:r>
            <a:rPr lang="lv-LV" dirty="0">
              <a:solidFill>
                <a:schemeClr val="accent5">
                  <a:lumMod val="50000"/>
                </a:schemeClr>
              </a:solidFill>
              <a:latin typeface="+mj-lt"/>
            </a:rPr>
            <a:t>k)</a:t>
          </a:r>
          <a:endParaRPr lang="en-US" dirty="0">
            <a:solidFill>
              <a:schemeClr val="accent5">
                <a:lumMod val="50000"/>
              </a:schemeClr>
            </a:solidFill>
            <a:latin typeface="+mj-lt"/>
          </a:endParaRPr>
        </a:p>
      </dgm:t>
    </dgm:pt>
    <dgm:pt modelId="{D7F51B4C-88E6-4CE6-837F-F88A12E4E70A}" type="parTrans" cxnId="{5FEDE0A8-BC54-4B4C-8581-BD9A6A1B04A2}">
      <dgm:prSet/>
      <dgm:spPr/>
      <dgm:t>
        <a:bodyPr/>
        <a:lstStyle/>
        <a:p>
          <a:endParaRPr lang="en-US"/>
        </a:p>
      </dgm:t>
    </dgm:pt>
    <dgm:pt modelId="{21D04E7B-7173-40FD-AE89-6FB05474EBD1}" type="sibTrans" cxnId="{5FEDE0A8-BC54-4B4C-8581-BD9A6A1B04A2}">
      <dgm:prSet/>
      <dgm:spPr/>
      <dgm:t>
        <a:bodyPr/>
        <a:lstStyle/>
        <a:p>
          <a:endParaRPr lang="en-US"/>
        </a:p>
      </dgm:t>
    </dgm:pt>
    <dgm:pt modelId="{8B0212B0-B5D6-4F18-AD8C-C88871E1D769}">
      <dgm:prSet/>
      <dgm:spPr/>
      <dgm:t>
        <a:bodyPr/>
        <a:lstStyle/>
        <a:p>
          <a:r>
            <a:rPr lang="lv-LV" dirty="0">
              <a:solidFill>
                <a:schemeClr val="accent1">
                  <a:lumMod val="50000"/>
                </a:schemeClr>
              </a:solidFill>
              <a:latin typeface="+mj-lt"/>
            </a:rPr>
            <a:t>Dzīvajam mantojumam gandrīz vienmēr ir </a:t>
          </a:r>
          <a:r>
            <a:rPr lang="lv-LV" b="1" dirty="0">
              <a:solidFill>
                <a:schemeClr val="accent1">
                  <a:lumMod val="50000"/>
                </a:schemeClr>
              </a:solidFill>
              <a:latin typeface="+mj-lt"/>
            </a:rPr>
            <a:t>cieša saikne ar vidi </a:t>
          </a:r>
          <a:r>
            <a:rPr lang="lv-LV" dirty="0">
              <a:solidFill>
                <a:schemeClr val="accent1">
                  <a:lumMod val="50000"/>
                </a:schemeClr>
              </a:solidFill>
              <a:latin typeface="+mj-lt"/>
            </a:rPr>
            <a:t>(tradicionālie amati prasa ilgtspējīgu domāšanu, jo dabas resursi nav bezgalīgi)</a:t>
          </a:r>
          <a:endParaRPr lang="en-US" dirty="0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AEDE993B-500C-4317-B223-C24410D106A2}" type="parTrans" cxnId="{033EE5A1-DD40-44C1-9818-71E43BBBC111}">
      <dgm:prSet/>
      <dgm:spPr/>
      <dgm:t>
        <a:bodyPr/>
        <a:lstStyle/>
        <a:p>
          <a:endParaRPr lang="en-US"/>
        </a:p>
      </dgm:t>
    </dgm:pt>
    <dgm:pt modelId="{76A0EE27-2C1A-43D0-BBCB-8487111E4E48}" type="sibTrans" cxnId="{033EE5A1-DD40-44C1-9818-71E43BBBC111}">
      <dgm:prSet/>
      <dgm:spPr/>
      <dgm:t>
        <a:bodyPr/>
        <a:lstStyle/>
        <a:p>
          <a:endParaRPr lang="en-US"/>
        </a:p>
      </dgm:t>
    </dgm:pt>
    <dgm:pt modelId="{F1127972-AA7A-455B-BB33-06937132D779}">
      <dgm:prSet/>
      <dgm:spPr/>
      <dgm:t>
        <a:bodyPr/>
        <a:lstStyle/>
        <a:p>
          <a:r>
            <a:rPr lang="lv-LV" dirty="0">
              <a:solidFill>
                <a:schemeClr val="accent1">
                  <a:lumMod val="50000"/>
                </a:schemeClr>
              </a:solidFill>
              <a:latin typeface="+mj-lt"/>
            </a:rPr>
            <a:t>Vairākas NKM jomas paredz labas</a:t>
          </a:r>
          <a:r>
            <a:rPr lang="lv-LV" b="1" dirty="0">
              <a:solidFill>
                <a:schemeClr val="accent1">
                  <a:lumMod val="50000"/>
                </a:schemeClr>
              </a:solidFill>
              <a:latin typeface="+mj-lt"/>
            </a:rPr>
            <a:t> zināšanas par dabu un Visumu </a:t>
          </a:r>
          <a:r>
            <a:rPr lang="lv-LV" dirty="0">
              <a:solidFill>
                <a:schemeClr val="accent1">
                  <a:lumMod val="50000"/>
                </a:schemeClr>
              </a:solidFill>
              <a:latin typeface="+mj-lt"/>
            </a:rPr>
            <a:t>(koku pludināšana, nēģu zveja, biškopība, tradicionālā lopkopība, u.c.)</a:t>
          </a:r>
          <a:endParaRPr lang="en-US" dirty="0">
            <a:solidFill>
              <a:schemeClr val="accent1">
                <a:lumMod val="50000"/>
              </a:schemeClr>
            </a:solidFill>
            <a:latin typeface="+mj-lt"/>
          </a:endParaRPr>
        </a:p>
      </dgm:t>
    </dgm:pt>
    <dgm:pt modelId="{5951041F-B99B-4B5F-A55F-4B3BC18E0844}" type="parTrans" cxnId="{E8FBF5BC-FBDD-4809-916D-4BE1BE18821C}">
      <dgm:prSet/>
      <dgm:spPr/>
      <dgm:t>
        <a:bodyPr/>
        <a:lstStyle/>
        <a:p>
          <a:endParaRPr lang="en-US"/>
        </a:p>
      </dgm:t>
    </dgm:pt>
    <dgm:pt modelId="{0364E878-347D-4DDE-A745-FD2A69AD280C}" type="sibTrans" cxnId="{E8FBF5BC-FBDD-4809-916D-4BE1BE18821C}">
      <dgm:prSet/>
      <dgm:spPr/>
      <dgm:t>
        <a:bodyPr/>
        <a:lstStyle/>
        <a:p>
          <a:endParaRPr lang="en-US"/>
        </a:p>
      </dgm:t>
    </dgm:pt>
    <dgm:pt modelId="{6601C30E-C8F3-4EED-9979-0C33213742B9}" type="pres">
      <dgm:prSet presAssocID="{0E76D256-1F23-4241-BBF0-263EA25B9591}" presName="vert0" presStyleCnt="0">
        <dgm:presLayoutVars>
          <dgm:dir/>
          <dgm:animOne val="branch"/>
          <dgm:animLvl val="lvl"/>
        </dgm:presLayoutVars>
      </dgm:prSet>
      <dgm:spPr/>
    </dgm:pt>
    <dgm:pt modelId="{8D289C75-5239-4801-B35E-B52EF4FFACEA}" type="pres">
      <dgm:prSet presAssocID="{DA283411-8A25-4E48-9079-5E57F77515C3}" presName="thickLine" presStyleLbl="alignNode1" presStyleIdx="0" presStyleCnt="3"/>
      <dgm:spPr/>
    </dgm:pt>
    <dgm:pt modelId="{2DBB239B-381F-4906-8DA5-4405FC8246E8}" type="pres">
      <dgm:prSet presAssocID="{DA283411-8A25-4E48-9079-5E57F77515C3}" presName="horz1" presStyleCnt="0"/>
      <dgm:spPr/>
    </dgm:pt>
    <dgm:pt modelId="{5F9B001C-38D3-4143-A407-1E6BD092E36F}" type="pres">
      <dgm:prSet presAssocID="{DA283411-8A25-4E48-9079-5E57F77515C3}" presName="tx1" presStyleLbl="revTx" presStyleIdx="0" presStyleCnt="3"/>
      <dgm:spPr/>
    </dgm:pt>
    <dgm:pt modelId="{6B495312-7525-4BE9-A004-A5B4C87CFA8D}" type="pres">
      <dgm:prSet presAssocID="{DA283411-8A25-4E48-9079-5E57F77515C3}" presName="vert1" presStyleCnt="0"/>
      <dgm:spPr/>
    </dgm:pt>
    <dgm:pt modelId="{5120400C-4CC3-4F40-9D48-F98DD68B99B6}" type="pres">
      <dgm:prSet presAssocID="{8B0212B0-B5D6-4F18-AD8C-C88871E1D769}" presName="thickLine" presStyleLbl="alignNode1" presStyleIdx="1" presStyleCnt="3"/>
      <dgm:spPr/>
    </dgm:pt>
    <dgm:pt modelId="{41F8C71B-F090-4FED-8EB0-5AEC261AE4CE}" type="pres">
      <dgm:prSet presAssocID="{8B0212B0-B5D6-4F18-AD8C-C88871E1D769}" presName="horz1" presStyleCnt="0"/>
      <dgm:spPr/>
    </dgm:pt>
    <dgm:pt modelId="{45DA7281-A42E-40FD-B7CA-C4D7EA033578}" type="pres">
      <dgm:prSet presAssocID="{8B0212B0-B5D6-4F18-AD8C-C88871E1D769}" presName="tx1" presStyleLbl="revTx" presStyleIdx="1" presStyleCnt="3" custScaleY="135704"/>
      <dgm:spPr/>
    </dgm:pt>
    <dgm:pt modelId="{BD3499B6-5145-42B1-9836-592F565BE2FB}" type="pres">
      <dgm:prSet presAssocID="{8B0212B0-B5D6-4F18-AD8C-C88871E1D769}" presName="vert1" presStyleCnt="0"/>
      <dgm:spPr/>
    </dgm:pt>
    <dgm:pt modelId="{89023A4A-9E50-4F19-BBA9-CA2CE59DAB83}" type="pres">
      <dgm:prSet presAssocID="{F1127972-AA7A-455B-BB33-06937132D779}" presName="thickLine" presStyleLbl="alignNode1" presStyleIdx="2" presStyleCnt="3"/>
      <dgm:spPr/>
    </dgm:pt>
    <dgm:pt modelId="{508B1076-DA40-42FD-A598-83997A60C7D5}" type="pres">
      <dgm:prSet presAssocID="{F1127972-AA7A-455B-BB33-06937132D779}" presName="horz1" presStyleCnt="0"/>
      <dgm:spPr/>
    </dgm:pt>
    <dgm:pt modelId="{E18D8D12-8D42-4DC2-B5D4-65F4E32296F9}" type="pres">
      <dgm:prSet presAssocID="{F1127972-AA7A-455B-BB33-06937132D779}" presName="tx1" presStyleLbl="revTx" presStyleIdx="2" presStyleCnt="3"/>
      <dgm:spPr/>
    </dgm:pt>
    <dgm:pt modelId="{3AA7236F-7259-4C39-864B-757C5CB29901}" type="pres">
      <dgm:prSet presAssocID="{F1127972-AA7A-455B-BB33-06937132D779}" presName="vert1" presStyleCnt="0"/>
      <dgm:spPr/>
    </dgm:pt>
  </dgm:ptLst>
  <dgm:cxnLst>
    <dgm:cxn modelId="{15F9AE1A-6DC4-40E5-A1D6-9989FCD8F813}" type="presOf" srcId="{F1127972-AA7A-455B-BB33-06937132D779}" destId="{E18D8D12-8D42-4DC2-B5D4-65F4E32296F9}" srcOrd="0" destOrd="0" presId="urn:microsoft.com/office/officeart/2008/layout/LinedList"/>
    <dgm:cxn modelId="{8257815C-E23D-4BDC-991F-8084CED40D33}" type="presOf" srcId="{DA283411-8A25-4E48-9079-5E57F77515C3}" destId="{5F9B001C-38D3-4143-A407-1E6BD092E36F}" srcOrd="0" destOrd="0" presId="urn:microsoft.com/office/officeart/2008/layout/LinedList"/>
    <dgm:cxn modelId="{B931CB46-84D3-427C-BA8B-941EBA1147CE}" type="presOf" srcId="{0E76D256-1F23-4241-BBF0-263EA25B9591}" destId="{6601C30E-C8F3-4EED-9979-0C33213742B9}" srcOrd="0" destOrd="0" presId="urn:microsoft.com/office/officeart/2008/layout/LinedList"/>
    <dgm:cxn modelId="{9D5CCE7A-968D-433B-878D-C9F4B5F0637F}" type="presOf" srcId="{8B0212B0-B5D6-4F18-AD8C-C88871E1D769}" destId="{45DA7281-A42E-40FD-B7CA-C4D7EA033578}" srcOrd="0" destOrd="0" presId="urn:microsoft.com/office/officeart/2008/layout/LinedList"/>
    <dgm:cxn modelId="{033EE5A1-DD40-44C1-9818-71E43BBBC111}" srcId="{0E76D256-1F23-4241-BBF0-263EA25B9591}" destId="{8B0212B0-B5D6-4F18-AD8C-C88871E1D769}" srcOrd="1" destOrd="0" parTransId="{AEDE993B-500C-4317-B223-C24410D106A2}" sibTransId="{76A0EE27-2C1A-43D0-BBCB-8487111E4E48}"/>
    <dgm:cxn modelId="{5FEDE0A8-BC54-4B4C-8581-BD9A6A1B04A2}" srcId="{0E76D256-1F23-4241-BBF0-263EA25B9591}" destId="{DA283411-8A25-4E48-9079-5E57F77515C3}" srcOrd="0" destOrd="0" parTransId="{D7F51B4C-88E6-4CE6-837F-F88A12E4E70A}" sibTransId="{21D04E7B-7173-40FD-AE89-6FB05474EBD1}"/>
    <dgm:cxn modelId="{E8FBF5BC-FBDD-4809-916D-4BE1BE18821C}" srcId="{0E76D256-1F23-4241-BBF0-263EA25B9591}" destId="{F1127972-AA7A-455B-BB33-06937132D779}" srcOrd="2" destOrd="0" parTransId="{5951041F-B99B-4B5F-A55F-4B3BC18E0844}" sibTransId="{0364E878-347D-4DDE-A745-FD2A69AD280C}"/>
    <dgm:cxn modelId="{ADCA668B-B26C-418E-AE18-03C940E00BD4}" type="presParOf" srcId="{6601C30E-C8F3-4EED-9979-0C33213742B9}" destId="{8D289C75-5239-4801-B35E-B52EF4FFACEA}" srcOrd="0" destOrd="0" presId="urn:microsoft.com/office/officeart/2008/layout/LinedList"/>
    <dgm:cxn modelId="{84629A08-A378-40D7-8EE5-C0744E0DAF08}" type="presParOf" srcId="{6601C30E-C8F3-4EED-9979-0C33213742B9}" destId="{2DBB239B-381F-4906-8DA5-4405FC8246E8}" srcOrd="1" destOrd="0" presId="urn:microsoft.com/office/officeart/2008/layout/LinedList"/>
    <dgm:cxn modelId="{E9CBDEF2-4B01-43E1-97FA-140FEF09695B}" type="presParOf" srcId="{2DBB239B-381F-4906-8DA5-4405FC8246E8}" destId="{5F9B001C-38D3-4143-A407-1E6BD092E36F}" srcOrd="0" destOrd="0" presId="urn:microsoft.com/office/officeart/2008/layout/LinedList"/>
    <dgm:cxn modelId="{A7DC3ABB-8DCF-4887-864D-C80F6F1867C9}" type="presParOf" srcId="{2DBB239B-381F-4906-8DA5-4405FC8246E8}" destId="{6B495312-7525-4BE9-A004-A5B4C87CFA8D}" srcOrd="1" destOrd="0" presId="urn:microsoft.com/office/officeart/2008/layout/LinedList"/>
    <dgm:cxn modelId="{A72A52B7-ABBF-47FE-B2D7-E64278887BFE}" type="presParOf" srcId="{6601C30E-C8F3-4EED-9979-0C33213742B9}" destId="{5120400C-4CC3-4F40-9D48-F98DD68B99B6}" srcOrd="2" destOrd="0" presId="urn:microsoft.com/office/officeart/2008/layout/LinedList"/>
    <dgm:cxn modelId="{FE9F2048-822D-4F0A-9317-8DCF667F805D}" type="presParOf" srcId="{6601C30E-C8F3-4EED-9979-0C33213742B9}" destId="{41F8C71B-F090-4FED-8EB0-5AEC261AE4CE}" srcOrd="3" destOrd="0" presId="urn:microsoft.com/office/officeart/2008/layout/LinedList"/>
    <dgm:cxn modelId="{E0102594-32C2-4294-AD3A-0F08032ACB23}" type="presParOf" srcId="{41F8C71B-F090-4FED-8EB0-5AEC261AE4CE}" destId="{45DA7281-A42E-40FD-B7CA-C4D7EA033578}" srcOrd="0" destOrd="0" presId="urn:microsoft.com/office/officeart/2008/layout/LinedList"/>
    <dgm:cxn modelId="{58D7DEF6-A19A-4E75-901D-C1CA4E79CB9B}" type="presParOf" srcId="{41F8C71B-F090-4FED-8EB0-5AEC261AE4CE}" destId="{BD3499B6-5145-42B1-9836-592F565BE2FB}" srcOrd="1" destOrd="0" presId="urn:microsoft.com/office/officeart/2008/layout/LinedList"/>
    <dgm:cxn modelId="{3DF66A4C-34E2-4334-952F-3810BA118761}" type="presParOf" srcId="{6601C30E-C8F3-4EED-9979-0C33213742B9}" destId="{89023A4A-9E50-4F19-BBA9-CA2CE59DAB83}" srcOrd="4" destOrd="0" presId="urn:microsoft.com/office/officeart/2008/layout/LinedList"/>
    <dgm:cxn modelId="{E78129B2-5DFA-41C6-A9F4-8C2D27812B9F}" type="presParOf" srcId="{6601C30E-C8F3-4EED-9979-0C33213742B9}" destId="{508B1076-DA40-42FD-A598-83997A60C7D5}" srcOrd="5" destOrd="0" presId="urn:microsoft.com/office/officeart/2008/layout/LinedList"/>
    <dgm:cxn modelId="{E221BB6D-3D4A-45B8-8F66-14D76F4D9675}" type="presParOf" srcId="{508B1076-DA40-42FD-A598-83997A60C7D5}" destId="{E18D8D12-8D42-4DC2-B5D4-65F4E32296F9}" srcOrd="0" destOrd="0" presId="urn:microsoft.com/office/officeart/2008/layout/LinedList"/>
    <dgm:cxn modelId="{651D40D6-355D-4339-B435-832D5D6C3E34}" type="presParOf" srcId="{508B1076-DA40-42FD-A598-83997A60C7D5}" destId="{3AA7236F-7259-4C39-864B-757C5CB2990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2170E1-E034-4255-82D9-1791CD1982E6}">
      <dsp:nvSpPr>
        <dsp:cNvPr id="0" name=""/>
        <dsp:cNvSpPr/>
      </dsp:nvSpPr>
      <dsp:spPr bwMode="auto">
        <a:xfrm>
          <a:off x="0" y="0"/>
          <a:ext cx="80554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50C55446-18CA-41FD-B655-898165AD2715}">
      <dsp:nvSpPr>
        <dsp:cNvPr id="0" name=""/>
        <dsp:cNvSpPr/>
      </dsp:nvSpPr>
      <dsp:spPr bwMode="auto">
        <a:xfrm>
          <a:off x="0" y="0"/>
          <a:ext cx="8055429" cy="1269724"/>
        </a:xfrm>
        <a:prstGeom prst="rect">
          <a:avLst/>
        </a:prstGeom>
        <a:noFill/>
        <a:ln>
          <a:noFill/>
        </a:ln>
        <a:effectLst/>
      </dsp:spPr>
      <dsp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lv-LV" sz="2400" kern="1200" dirty="0">
              <a:solidFill>
                <a:srgbClr val="002060"/>
              </a:solidFill>
            </a:rPr>
            <a:t>Nemateriālā kultūras mantojuma likums</a:t>
          </a:r>
        </a:p>
        <a:p>
          <a:pPr marL="0" lvl="0" indent="0" algn="ctr" defTabSz="1066798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lv-LV" sz="2400" kern="1200" dirty="0">
              <a:solidFill>
                <a:srgbClr val="002060"/>
              </a:solidFill>
            </a:rPr>
            <a:t> </a:t>
          </a:r>
          <a:r>
            <a:rPr lang="lv-LV" sz="2000" kern="1200" dirty="0">
              <a:solidFill>
                <a:srgbClr val="002060"/>
              </a:solidFill>
            </a:rPr>
            <a:t>(2016. gada 1. decembris)</a:t>
          </a:r>
          <a:endParaRPr sz="2000" kern="1200" dirty="0">
            <a:solidFill>
              <a:srgbClr val="002060"/>
            </a:solidFill>
          </a:endParaRPr>
        </a:p>
      </dsp:txBody>
      <dsp:txXfrm>
        <a:off x="0" y="0"/>
        <a:ext cx="8055429" cy="1269724"/>
      </dsp:txXfrm>
    </dsp:sp>
    <dsp:sp modelId="{2570BC0E-C74E-4F95-A240-F04CDE83FB20}">
      <dsp:nvSpPr>
        <dsp:cNvPr id="0" name=""/>
        <dsp:cNvSpPr/>
      </dsp:nvSpPr>
      <dsp:spPr bwMode="auto">
        <a:xfrm>
          <a:off x="0" y="1269723"/>
          <a:ext cx="80554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0F5D103D-554E-4EA2-8804-EED8F5D2EEC4}">
      <dsp:nvSpPr>
        <dsp:cNvPr id="0" name=""/>
        <dsp:cNvSpPr/>
      </dsp:nvSpPr>
      <dsp:spPr bwMode="auto">
        <a:xfrm>
          <a:off x="0" y="1269724"/>
          <a:ext cx="8055429" cy="1269724"/>
        </a:xfrm>
        <a:prstGeom prst="rect">
          <a:avLst/>
        </a:prstGeom>
        <a:noFill/>
        <a:ln>
          <a:noFill/>
        </a:ln>
        <a:effectLst/>
      </dsp:spPr>
      <dsp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lv-LV" sz="2400" kern="1200" dirty="0"/>
        </a:p>
        <a:p>
          <a:pPr marL="0" lvl="0" indent="0" algn="ctr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lv-LV" sz="2400" kern="1200" dirty="0">
              <a:solidFill>
                <a:srgbClr val="002060"/>
              </a:solidFill>
            </a:rPr>
            <a:t>Nemateriālā kultūras mantojuma padome </a:t>
          </a:r>
          <a:endParaRPr sz="2400" kern="1200" dirty="0">
            <a:solidFill>
              <a:srgbClr val="002060"/>
            </a:solidFill>
          </a:endParaRPr>
        </a:p>
      </dsp:txBody>
      <dsp:txXfrm>
        <a:off x="0" y="1269724"/>
        <a:ext cx="8055429" cy="1269724"/>
      </dsp:txXfrm>
    </dsp:sp>
    <dsp:sp modelId="{38F42E57-CAFB-476D-874F-A38318604821}">
      <dsp:nvSpPr>
        <dsp:cNvPr id="0" name=""/>
        <dsp:cNvSpPr/>
      </dsp:nvSpPr>
      <dsp:spPr bwMode="auto">
        <a:xfrm>
          <a:off x="0" y="2245164"/>
          <a:ext cx="80554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ED66857B-24D9-47BF-AA65-977B39C792A7}">
      <dsp:nvSpPr>
        <dsp:cNvPr id="0" name=""/>
        <dsp:cNvSpPr/>
      </dsp:nvSpPr>
      <dsp:spPr bwMode="auto">
        <a:xfrm>
          <a:off x="0" y="2539448"/>
          <a:ext cx="8055429" cy="1269724"/>
        </a:xfrm>
        <a:prstGeom prst="rect">
          <a:avLst/>
        </a:prstGeom>
        <a:noFill/>
        <a:ln>
          <a:noFill/>
        </a:ln>
        <a:effectLst/>
      </dsp:spPr>
      <dsp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lv-LV" sz="2000" kern="1200" dirty="0">
              <a:solidFill>
                <a:schemeClr val="accent1">
                  <a:lumMod val="50000"/>
                </a:schemeClr>
              </a:solidFill>
            </a:rPr>
            <a:t>(9 valsts iestāžu un augstskolu pārstāvji un pētnieki + 6 Latvijas kultūrvēsturisko novadu un Rīgas NVO pārstāvji)</a:t>
          </a:r>
          <a:endParaRPr sz="2000" kern="1200" dirty="0">
            <a:solidFill>
              <a:schemeClr val="accent1">
                <a:lumMod val="50000"/>
              </a:schemeClr>
            </a:solidFill>
          </a:endParaRPr>
        </a:p>
        <a:p>
          <a:pPr marL="0" lvl="0" indent="0" algn="l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sz="24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2539448"/>
        <a:ext cx="8055429" cy="1269724"/>
      </dsp:txXfrm>
    </dsp:sp>
    <dsp:sp modelId="{0F74A4C5-50C7-4F9F-A73B-F22CEAD8F515}">
      <dsp:nvSpPr>
        <dsp:cNvPr id="0" name=""/>
        <dsp:cNvSpPr/>
      </dsp:nvSpPr>
      <dsp:spPr bwMode="auto">
        <a:xfrm>
          <a:off x="0" y="3809172"/>
          <a:ext cx="80554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</dsp:sp>
    <dsp:sp modelId="{37472F67-4C94-46F4-B3E1-BED6EED3C5D7}">
      <dsp:nvSpPr>
        <dsp:cNvPr id="0" name=""/>
        <dsp:cNvSpPr/>
      </dsp:nvSpPr>
      <dsp:spPr bwMode="auto">
        <a:xfrm>
          <a:off x="0" y="3809172"/>
          <a:ext cx="8055429" cy="1269724"/>
        </a:xfrm>
        <a:prstGeom prst="rect">
          <a:avLst/>
        </a:prstGeom>
        <a:noFill/>
        <a:ln>
          <a:noFill/>
        </a:ln>
        <a:effectLst/>
      </dsp:spPr>
      <dsp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endParaRPr lang="lv-LV" sz="2400" kern="1200" dirty="0"/>
        </a:p>
        <a:p>
          <a:pPr marL="0" lvl="0" indent="0" algn="ctr" defTabSz="1066799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lv-LV" sz="2400" kern="1200" dirty="0">
              <a:solidFill>
                <a:schemeClr val="accent1">
                  <a:lumMod val="50000"/>
                </a:schemeClr>
              </a:solidFill>
            </a:rPr>
            <a:t>Nemateriālā kultūras mantojuma saraksts (kopš 2017)</a:t>
          </a:r>
          <a:endParaRPr sz="24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3809172"/>
        <a:ext cx="8055429" cy="12697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89C75-5239-4801-B35E-B52EF4FFACEA}">
      <dsp:nvSpPr>
        <dsp:cNvPr id="0" name=""/>
        <dsp:cNvSpPr/>
      </dsp:nvSpPr>
      <dsp:spPr>
        <a:xfrm>
          <a:off x="0" y="277"/>
          <a:ext cx="517538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9B001C-38D3-4143-A407-1E6BD092E36F}">
      <dsp:nvSpPr>
        <dsp:cNvPr id="0" name=""/>
        <dsp:cNvSpPr/>
      </dsp:nvSpPr>
      <dsp:spPr>
        <a:xfrm>
          <a:off x="0" y="277"/>
          <a:ext cx="5175384" cy="1648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500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Nemateriālais kultūras mantojums = </a:t>
          </a:r>
          <a:r>
            <a:rPr lang="lv-LV" sz="25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dzīvais mantojums </a:t>
          </a:r>
          <a:r>
            <a:rPr lang="lv-LV" sz="2500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(tiek mantots, lietots un nodots tālā</a:t>
          </a:r>
          <a:r>
            <a:rPr lang="lv-LV" sz="2500" kern="1200" dirty="0">
              <a:solidFill>
                <a:schemeClr val="accent5">
                  <a:lumMod val="50000"/>
                </a:schemeClr>
              </a:solidFill>
              <a:latin typeface="+mj-lt"/>
            </a:rPr>
            <a:t>k)</a:t>
          </a:r>
          <a:endParaRPr lang="en-US" sz="2500" kern="1200" dirty="0">
            <a:solidFill>
              <a:schemeClr val="accent5">
                <a:lumMod val="50000"/>
              </a:schemeClr>
            </a:solidFill>
            <a:latin typeface="+mj-lt"/>
          </a:endParaRPr>
        </a:p>
      </dsp:txBody>
      <dsp:txXfrm>
        <a:off x="0" y="277"/>
        <a:ext cx="5175384" cy="1648948"/>
      </dsp:txXfrm>
    </dsp:sp>
    <dsp:sp modelId="{5120400C-4CC3-4F40-9D48-F98DD68B99B6}">
      <dsp:nvSpPr>
        <dsp:cNvPr id="0" name=""/>
        <dsp:cNvSpPr/>
      </dsp:nvSpPr>
      <dsp:spPr>
        <a:xfrm>
          <a:off x="0" y="1649226"/>
          <a:ext cx="5175384" cy="0"/>
        </a:xfrm>
        <a:prstGeom prst="lin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DA7281-A42E-40FD-B7CA-C4D7EA033578}">
      <dsp:nvSpPr>
        <dsp:cNvPr id="0" name=""/>
        <dsp:cNvSpPr/>
      </dsp:nvSpPr>
      <dsp:spPr>
        <a:xfrm>
          <a:off x="0" y="1649226"/>
          <a:ext cx="5165280" cy="22376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500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Dzīvajam mantojumam gandrīz vienmēr ir </a:t>
          </a:r>
          <a:r>
            <a:rPr lang="lv-LV" sz="25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cieša saikne ar vidi </a:t>
          </a:r>
          <a:r>
            <a:rPr lang="lv-LV" sz="2500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(tradicionālie amati prasa ilgtspējīgu domāšanu, jo dabas resursi nav bezgalīgi)</a:t>
          </a:r>
          <a:endParaRPr lang="en-US" sz="2500" kern="1200" dirty="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>
        <a:off x="0" y="1649226"/>
        <a:ext cx="5165280" cy="2237688"/>
      </dsp:txXfrm>
    </dsp:sp>
    <dsp:sp modelId="{89023A4A-9E50-4F19-BBA9-CA2CE59DAB83}">
      <dsp:nvSpPr>
        <dsp:cNvPr id="0" name=""/>
        <dsp:cNvSpPr/>
      </dsp:nvSpPr>
      <dsp:spPr>
        <a:xfrm>
          <a:off x="0" y="3886914"/>
          <a:ext cx="5175384" cy="0"/>
        </a:xfrm>
        <a:prstGeom prst="lin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D8D12-8D42-4DC2-B5D4-65F4E32296F9}">
      <dsp:nvSpPr>
        <dsp:cNvPr id="0" name=""/>
        <dsp:cNvSpPr/>
      </dsp:nvSpPr>
      <dsp:spPr>
        <a:xfrm>
          <a:off x="0" y="3886914"/>
          <a:ext cx="5175384" cy="1648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v-LV" sz="2500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Vairākas NKM jomas paredz labas</a:t>
          </a:r>
          <a:r>
            <a:rPr lang="lv-LV" sz="2500" b="1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 zināšanas par dabu un Visumu </a:t>
          </a:r>
          <a:r>
            <a:rPr lang="lv-LV" sz="2500" kern="1200" dirty="0">
              <a:solidFill>
                <a:schemeClr val="accent1">
                  <a:lumMod val="50000"/>
                </a:schemeClr>
              </a:solidFill>
              <a:latin typeface="+mj-lt"/>
            </a:rPr>
            <a:t>(koku pludināšana, nēģu zveja, biškopība, tradicionālā lopkopība, u.c.)</a:t>
          </a:r>
          <a:endParaRPr lang="en-US" sz="2500" kern="1200" dirty="0">
            <a:solidFill>
              <a:schemeClr val="accent1">
                <a:lumMod val="50000"/>
              </a:schemeClr>
            </a:solidFill>
            <a:latin typeface="+mj-lt"/>
          </a:endParaRPr>
        </a:p>
      </dsp:txBody>
      <dsp:txXfrm>
        <a:off x="0" y="3886914"/>
        <a:ext cx="5175384" cy="1648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815368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938212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defTabSz="938212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defTabSz="938212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defTabSz="938212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defTabSz="938212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defTabSz="938212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defTabSz="938212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defTabSz="938212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defTabSz="938212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AA8F00B-52A9-F449-B780-469C4E9BF41C}" type="slidenum">
              <a:rPr lang="lv-LV" altLang="lv-LV" smtClean="0"/>
              <a:pPr>
                <a:defRPr/>
              </a:pPr>
              <a:t>1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260915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3CBCD-854C-4E67-A2F9-FBAAE30454A6}" type="slidenum">
              <a:rPr lang="lv-LV" altLang="lv-LV" smtClean="0"/>
              <a:pPr/>
              <a:t>22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464378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.jpeg" descr="imag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861" y="0"/>
            <a:ext cx="1760540" cy="1957389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71064" y="6353821"/>
            <a:ext cx="268137" cy="246359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.jpeg" descr="imag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861" y="0"/>
            <a:ext cx="1760540" cy="1957389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71064" y="6353821"/>
            <a:ext cx="268137" cy="246359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.jpeg" descr="image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861" y="0"/>
            <a:ext cx="1760540" cy="1957389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71064" y="6353821"/>
            <a:ext cx="268137" cy="246359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752600"/>
            <a:ext cx="6096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charset="0"/>
              </a:defRPr>
            </a:lvl1pPr>
          </a:lstStyle>
          <a:p>
            <a:pPr>
              <a:defRPr/>
            </a:pPr>
            <a:fld id="{A5B352E1-D587-034C-B5A7-5050F4B329D4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805539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 userDrawn="1"/>
        </p:nvSpPr>
        <p:spPr bwMode="auto">
          <a:xfrm>
            <a:off x="685800" y="4724400"/>
            <a:ext cx="7772400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957" tIns="46979" rIns="93957" bIns="46979"/>
          <a:lstStyle/>
          <a:p>
            <a:pPr algn="ctr" eaLnBrk="1" hangingPunct="1"/>
            <a:endParaRPr lang="lv-LV" altLang="x-none" sz="1400">
              <a:latin typeface="Verdana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7724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3298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Click to edit Master text styles</a:t>
            </a:r>
          </a:p>
          <a:p>
            <a:pPr lvl="1"/>
            <a:r>
              <a:rPr lang="lv-LV"/>
              <a:t>Second level</a:t>
            </a:r>
          </a:p>
          <a:p>
            <a:pPr lvl="2"/>
            <a:r>
              <a:rPr lang="lv-LV"/>
              <a:t>Third level</a:t>
            </a:r>
          </a:p>
          <a:p>
            <a:pPr lvl="3"/>
            <a:r>
              <a:rPr lang="lv-LV"/>
              <a:t>Fourth level</a:t>
            </a:r>
          </a:p>
          <a:p>
            <a:pPr lvl="4"/>
            <a:r>
              <a:rPr lang="lv-LV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1FE8-DAE1-D143-BCAD-3AEC2A4290C1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9520-40D0-F44B-927E-3A8413A9A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041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2590800" y="3657600"/>
            <a:ext cx="6096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/>
                <a:ea typeface="Verdana"/>
                <a:cs typeface="Verdana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90800" y="381000"/>
            <a:ext cx="6096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/>
                <a:ea typeface="Verdana"/>
                <a:cs typeface="Verdana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 bwMode="auto"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/>
                <a:ea typeface="Verdana"/>
                <a:cs typeface="Verdana"/>
              </a:defRPr>
            </a:lvl1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 bwMode="auto"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>
                <a:latin typeface="Verdana"/>
                <a:ea typeface="Verdana"/>
                <a:cs typeface="Verdana"/>
              </a:defRPr>
            </a:lvl1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 bwMode="auto"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/>
              </a:defRPr>
            </a:lvl1pPr>
          </a:lstStyle>
          <a:p>
            <a:pPr>
              <a:defRPr/>
            </a:pPr>
            <a:fld id="{DD678DB9-A02F-4744-93D4-98DB16B0EB5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29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 bwMode="auto"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/>
                <a:ea typeface="Verdana"/>
                <a:cs typeface="Verdana"/>
              </a:defRPr>
            </a:lvl1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 bwMode="auto"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>
                <a:latin typeface="Verdana"/>
                <a:ea typeface="Verdana"/>
                <a:cs typeface="Verdana"/>
              </a:defRPr>
            </a:lvl1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3"/>
          </p:nvPr>
        </p:nvSpPr>
        <p:spPr bwMode="auto"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/>
              </a:defRPr>
            </a:lvl1pPr>
          </a:lstStyle>
          <a:p>
            <a:pPr>
              <a:defRPr/>
            </a:pPr>
            <a:fld id="{75FA6B2F-7B34-4AA0-963A-0811AC319661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64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6"/>
            <a:ext cx="8229600" cy="11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6979" tIns="46979" rIns="46979" bIns="4697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6979" tIns="46979" rIns="46979" bIns="4697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7741" y="6399920"/>
            <a:ext cx="259059" cy="277985"/>
          </a:xfrm>
          <a:prstGeom prst="rect">
            <a:avLst/>
          </a:prstGeom>
          <a:ln w="12700">
            <a:miter lim="400000"/>
          </a:ln>
        </p:spPr>
        <p:txBody>
          <a:bodyPr wrap="none" lIns="46979" tIns="46979" rIns="46979" bIns="46979" anchor="ctr">
            <a:spAutoFit/>
          </a:bodyPr>
          <a:lstStyle>
            <a:lvl1pPr algn="r">
              <a:defRPr sz="1200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8" r:id="rId4"/>
    <p:sldLayoutId id="2147483659" r:id="rId5"/>
    <p:sldLayoutId id="2147483661" r:id="rId6"/>
    <p:sldLayoutId id="2147483662" r:id="rId7"/>
    <p:sldLayoutId id="2147483663" r:id="rId8"/>
  </p:sldLayoutIdLst>
  <p:transition spd="med"/>
  <p:txStyles>
    <p:titleStyle>
      <a:lvl1pPr marL="0" marR="0" indent="0" algn="ct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0" marR="0" indent="0" algn="ct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0" marR="0" indent="0" algn="ct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0" marR="0" indent="0" algn="ct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0" marR="0" indent="0" algn="ct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0" marR="0" indent="0" algn="ct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0" marR="0" indent="0" algn="ct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0" marR="0" indent="0" algn="ct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0" marR="0" indent="0" algn="ct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5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titleStyle>
    <p:bodyStyle>
      <a:lvl1pPr marL="350836" marR="0" indent="-350836" algn="l" defTabSz="938212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1pPr>
      <a:lvl2pPr marL="802289" marR="0" indent="-332389" algn="l" defTabSz="938212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2pPr>
      <a:lvl3pPr marL="1247837" marR="0" indent="-308037" algn="l" defTabSz="938212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3pPr>
      <a:lvl4pPr marL="1815013" marR="0" indent="-405313" algn="l" defTabSz="938212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4pPr>
      <a:lvl5pPr marL="2307431" marR="0" indent="-427831" algn="l" defTabSz="938212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5pPr>
      <a:lvl6pPr marL="0" marR="0" indent="2336800" algn="l" defTabSz="938212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6pPr>
      <a:lvl7pPr marL="0" marR="0" indent="2794000" algn="l" defTabSz="938212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7pPr>
      <a:lvl8pPr marL="0" marR="0" indent="3251199" algn="l" defTabSz="938212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8pPr>
      <a:lvl9pPr marL="0" marR="0" indent="3708400" algn="l" defTabSz="938212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Times New Roman"/>
          <a:ea typeface="Times New Roman"/>
          <a:cs typeface="Times New Roman"/>
          <a:sym typeface="Times New Roman"/>
        </a:defRPr>
      </a:lvl9pPr>
    </p:bodyStyle>
    <p:otherStyle>
      <a:lvl1pPr marL="0" marR="0" indent="0" algn="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1pPr>
      <a:lvl2pPr marL="0" marR="0" indent="0" algn="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2pPr>
      <a:lvl3pPr marL="0" marR="0" indent="0" algn="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3pPr>
      <a:lvl4pPr marL="0" marR="0" indent="0" algn="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4pPr>
      <a:lvl5pPr marL="0" marR="0" indent="0" algn="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5pPr>
      <a:lvl6pPr marL="0" marR="0" indent="0" algn="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6pPr>
      <a:lvl7pPr marL="0" marR="0" indent="0" algn="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7pPr>
      <a:lvl8pPr marL="0" marR="0" indent="0" algn="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8pPr>
      <a:lvl9pPr marL="0" marR="0" indent="0" algn="r" defTabSz="93821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Times New Roma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nematerialakultura.lv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gita.lancere@lnkc.gov.lv" TargetMode="External"/><Relationship Id="rId2" Type="http://schemas.openxmlformats.org/officeDocument/2006/relationships/hyperlink" Target="http://www.nematerialakultura.lv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0" y="2886075"/>
            <a:ext cx="9144000" cy="1914525"/>
          </a:xfrm>
        </p:spPr>
        <p:txBody>
          <a:bodyPr>
            <a:normAutofit/>
          </a:bodyPr>
          <a:lstStyle/>
          <a:p>
            <a:pPr>
              <a:defRPr/>
            </a:pPr>
            <a:br>
              <a:rPr lang="lv-LV" sz="2400" dirty="0">
                <a:latin typeface="Verdana" charset="0"/>
                <a:ea typeface="MS PGothic" charset="0"/>
                <a:cs typeface="Verdana" charset="0"/>
              </a:rPr>
            </a:br>
            <a:br>
              <a:rPr lang="en-US" sz="2000" u="sng" dirty="0">
                <a:latin typeface="Verdana" charset="0"/>
                <a:ea typeface="MS PGothic" charset="0"/>
                <a:cs typeface="Verdana" charset="0"/>
              </a:rPr>
            </a:br>
            <a:br>
              <a:rPr lang="lv-LV" altLang="lv-LV" sz="2200" dirty="0">
                <a:latin typeface="Verdana" charset="0"/>
                <a:ea typeface="MS PGothic" charset="-128"/>
              </a:rPr>
            </a:br>
            <a:br>
              <a:rPr lang="lv-LV" altLang="lv-LV" sz="2200" dirty="0">
                <a:latin typeface="Verdana" charset="0"/>
                <a:ea typeface="MS PGothic" charset="-128"/>
              </a:rPr>
            </a:br>
            <a:endParaRPr lang="lv-LV" altLang="lv-LV" sz="2000" dirty="0">
              <a:latin typeface="Verdana" charset="0"/>
              <a:ea typeface="MS PGothic" charset="-128"/>
            </a:endParaRPr>
          </a:p>
        </p:txBody>
      </p:sp>
      <p:sp>
        <p:nvSpPr>
          <p:cNvPr id="2" name="Taisnstūris 1"/>
          <p:cNvSpPr/>
          <p:nvPr/>
        </p:nvSpPr>
        <p:spPr>
          <a:xfrm>
            <a:off x="1340068" y="3181084"/>
            <a:ext cx="68658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altLang="lv-LV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MS PGothic" pitchFamily="34" charset="-128"/>
              </a:rPr>
              <a:t>Latvijas Nemateriālā kultūras mantojuma saraksts – </a:t>
            </a:r>
          </a:p>
          <a:p>
            <a:pPr algn="ctr"/>
            <a:r>
              <a:rPr lang="lv-LV" altLang="lv-LV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MS PGothic" pitchFamily="34" charset="-128"/>
              </a:rPr>
              <a:t>kādēļ un kas tajā tiek iekļauts</a:t>
            </a:r>
            <a:endParaRPr lang="lv-LV" sz="28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" name="Taisnstūris 2"/>
          <p:cNvSpPr/>
          <p:nvPr/>
        </p:nvSpPr>
        <p:spPr>
          <a:xfrm>
            <a:off x="5543334" y="5829691"/>
            <a:ext cx="2592376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altLang="lv-LV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MS PGothic" panose="020B0600070205080204" pitchFamily="34" charset="-128"/>
              </a:rPr>
              <a:t>Rīga, 2025. gada 11. jūnijs</a:t>
            </a:r>
          </a:p>
        </p:txBody>
      </p:sp>
    </p:spTree>
    <p:extLst>
      <p:ext uri="{BB962C8B-B14F-4D97-AF65-F5344CB8AC3E}">
        <p14:creationId xmlns:p14="http://schemas.microsoft.com/office/powerpoint/2010/main" val="3804868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 algn="ctr">
              <a:defRPr/>
            </a:pPr>
            <a:r>
              <a:rPr lang="lv-LV" sz="2800" b="1" dirty="0">
                <a:solidFill>
                  <a:srgbClr val="002060"/>
                </a:solidFill>
                <a:latin typeface="+mj-lt"/>
              </a:rPr>
              <a:t>UNESCO Konvencija par nemateriālā kultūras mantojuma saglabāšanu (2003)</a:t>
            </a:r>
            <a:endParaRPr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 bwMode="auto">
          <a:xfrm>
            <a:off x="857251" y="1792225"/>
            <a:ext cx="7404653" cy="4682466"/>
          </a:xfrm>
        </p:spPr>
        <p:txBody>
          <a:bodyPr>
            <a:normAutofit fontScale="92500" lnSpcReduction="20000"/>
          </a:bodyPr>
          <a:lstStyle/>
          <a:p>
            <a:pPr marL="34290" indent="0" algn="ctr">
              <a:buNone/>
              <a:defRPr/>
            </a:pPr>
            <a:r>
              <a:rPr lang="lv-LV" sz="2800" i="1" dirty="0" err="1">
                <a:solidFill>
                  <a:srgbClr val="002060"/>
                </a:solidFill>
                <a:latin typeface="+mj-lt"/>
              </a:rPr>
              <a:t>convention</a:t>
            </a:r>
            <a:r>
              <a:rPr lang="lv-LV" sz="2800" dirty="0">
                <a:solidFill>
                  <a:srgbClr val="002060"/>
                </a:solidFill>
                <a:latin typeface="+mj-lt"/>
              </a:rPr>
              <a:t> (lat. vienošanās)</a:t>
            </a:r>
          </a:p>
          <a:p>
            <a:pPr marL="34290" indent="0" algn="ctr">
              <a:buNone/>
              <a:defRPr/>
            </a:pPr>
            <a:endParaRPr dirty="0">
              <a:solidFill>
                <a:srgbClr val="002060"/>
              </a:solidFill>
              <a:latin typeface="+mj-lt"/>
            </a:endParaRPr>
          </a:p>
          <a:p>
            <a:pPr marL="34290" indent="0">
              <a:buNone/>
              <a:defRPr/>
            </a:pPr>
            <a:r>
              <a:rPr lang="lv-LV" sz="3000" dirty="0">
                <a:solidFill>
                  <a:srgbClr val="002060"/>
                </a:solidFill>
                <a:latin typeface="+mj-lt"/>
              </a:rPr>
              <a:t>2003.gada Konvencijas mērķi:</a:t>
            </a:r>
            <a:endParaRPr sz="3000" dirty="0">
              <a:solidFill>
                <a:srgbClr val="002060"/>
              </a:solidFill>
              <a:latin typeface="+mj-lt"/>
            </a:endParaRPr>
          </a:p>
          <a:p>
            <a:pPr>
              <a:defRPr/>
            </a:pPr>
            <a:r>
              <a:rPr lang="lv-LV" sz="3000" dirty="0">
                <a:solidFill>
                  <a:srgbClr val="002060"/>
                </a:solidFill>
                <a:latin typeface="+mj-lt"/>
              </a:rPr>
              <a:t> saglabāt nemateriālo kultūras mantojumu</a:t>
            </a:r>
            <a:endParaRPr sz="3000" dirty="0">
              <a:solidFill>
                <a:srgbClr val="002060"/>
              </a:solidFill>
              <a:latin typeface="+mj-lt"/>
            </a:endParaRPr>
          </a:p>
          <a:p>
            <a:pPr>
              <a:defRPr/>
            </a:pPr>
            <a:r>
              <a:rPr lang="lv-LV" sz="3000" dirty="0">
                <a:solidFill>
                  <a:srgbClr val="002060"/>
                </a:solidFill>
                <a:latin typeface="+mj-lt"/>
              </a:rPr>
              <a:t> nodrošināt cieņu pret attiecīgo kopienu, grupu un indivīdu nemateriālo kultūras mantojumu</a:t>
            </a:r>
            <a:endParaRPr sz="3000" dirty="0">
              <a:solidFill>
                <a:srgbClr val="002060"/>
              </a:solidFill>
              <a:latin typeface="+mj-lt"/>
            </a:endParaRPr>
          </a:p>
          <a:p>
            <a:pPr>
              <a:defRPr/>
            </a:pPr>
            <a:r>
              <a:rPr lang="lv-LV" sz="3000" dirty="0">
                <a:solidFill>
                  <a:srgbClr val="002060"/>
                </a:solidFill>
                <a:latin typeface="+mj-lt"/>
              </a:rPr>
              <a:t>veidot izpratni vietējā, nacionālā un starptautiskajā līmenī par nemateriālā kultūras mantojuma nozīmi, nodrošinot tā savstarpēju atzīšanu</a:t>
            </a:r>
            <a:endParaRPr sz="3000" dirty="0">
              <a:solidFill>
                <a:srgbClr val="002060"/>
              </a:solidFill>
              <a:latin typeface="+mj-lt"/>
            </a:endParaRPr>
          </a:p>
          <a:p>
            <a:pPr>
              <a:defRPr/>
            </a:pPr>
            <a:r>
              <a:rPr lang="lv-LV" sz="3000" dirty="0">
                <a:solidFill>
                  <a:srgbClr val="002060"/>
                </a:solidFill>
                <a:latin typeface="+mj-lt"/>
              </a:rPr>
              <a:t>nodrošināt starptautisku sadarbību un palīdzību</a:t>
            </a:r>
            <a:endParaRPr sz="3000" dirty="0">
              <a:solidFill>
                <a:srgbClr val="002060"/>
              </a:solidFill>
              <a:latin typeface="+mj-lt"/>
            </a:endParaRPr>
          </a:p>
          <a:p>
            <a:pPr marL="34290" indent="0">
              <a:buNone/>
              <a:defRPr/>
            </a:pPr>
            <a:endParaRPr lang="lv-LV" sz="2800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3ACE38A-6DE3-43F7-BAF4-655E6081D4DE}" type="slidenum">
              <a:rPr lang="en-GB"/>
              <a:t>2</a:t>
            </a:fld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1839913" y="584200"/>
            <a:ext cx="6694487" cy="155991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lv-LV" sz="2800" dirty="0">
                <a:solidFill>
                  <a:srgbClr val="002060"/>
                </a:solidFill>
                <a:latin typeface="+mj-lt"/>
                <a:ea typeface="MS PGothic"/>
              </a:rPr>
              <a:t>UNESCO nemateriālā kultūras mantojuma saraksti </a:t>
            </a:r>
            <a:br>
              <a:rPr lang="lv-LV" sz="2800" dirty="0">
                <a:solidFill>
                  <a:srgbClr val="002060"/>
                </a:solidFill>
                <a:latin typeface="+mj-lt"/>
                <a:ea typeface="MS PGothic"/>
              </a:rPr>
            </a:br>
            <a:r>
              <a:rPr lang="lv-LV" sz="2800" dirty="0">
                <a:solidFill>
                  <a:srgbClr val="002060"/>
                </a:solidFill>
                <a:latin typeface="+mj-lt"/>
                <a:ea typeface="MS PGothic"/>
              </a:rPr>
              <a:t>730 elementi no 145 pasaules valstīm </a:t>
            </a:r>
            <a:endParaRPr lang="lv-LV" sz="2800" b="0" dirty="0">
              <a:solidFill>
                <a:srgbClr val="002060"/>
              </a:solidFill>
              <a:latin typeface="+mj-lt"/>
              <a:ea typeface="MS PGothic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197100" y="1717675"/>
            <a:ext cx="6337299" cy="815975"/>
          </a:xfrm>
        </p:spPr>
        <p:txBody>
          <a:bodyPr/>
          <a:lstStyle/>
          <a:p>
            <a:pPr>
              <a:buFont typeface="Arial"/>
              <a:buNone/>
              <a:defRPr/>
            </a:pPr>
            <a:r>
              <a:rPr lang="lv-LV" dirty="0"/>
              <a:t> </a:t>
            </a:r>
            <a:endParaRPr lang="lv-LV" dirty="0">
              <a:solidFill>
                <a:srgbClr val="FF0000"/>
              </a:solidFill>
            </a:endParaRPr>
          </a:p>
        </p:txBody>
      </p:sp>
      <p:sp>
        <p:nvSpPr>
          <p:cNvPr id="13317" name="Text Placeholder 4"/>
          <p:cNvSpPr>
            <a:spLocks noGrp="1"/>
          </p:cNvSpPr>
          <p:nvPr>
            <p:ph type="body" sz="quarter" idx="12"/>
          </p:nvPr>
        </p:nvSpPr>
        <p:spPr bwMode="auto">
          <a:xfrm>
            <a:off x="683172" y="2144110"/>
            <a:ext cx="8003628" cy="4180490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Arial"/>
              <a:buNone/>
              <a:defRPr/>
            </a:pPr>
            <a:endParaRPr lang="lv-LV" sz="2400" b="1" u="sng" dirty="0">
              <a:solidFill>
                <a:schemeClr val="accent3">
                  <a:lumMod val="50000"/>
                </a:schemeClr>
              </a:solidFill>
              <a:ea typeface="MS PGothic"/>
            </a:endParaRPr>
          </a:p>
          <a:p>
            <a:pPr algn="l">
              <a:defRPr/>
            </a:pPr>
            <a:r>
              <a:rPr lang="lv-LV" sz="2800" b="1" dirty="0">
                <a:solidFill>
                  <a:srgbClr val="002060"/>
                </a:solidFill>
                <a:latin typeface="+mj-lt"/>
              </a:rPr>
              <a:t>* </a:t>
            </a:r>
            <a:r>
              <a:rPr lang="lv-LV" sz="2800" dirty="0">
                <a:solidFill>
                  <a:srgbClr val="002060"/>
                </a:solidFill>
                <a:latin typeface="+mj-lt"/>
              </a:rPr>
              <a:t>Cilvēces nemateriālā kultūras mantojuma reprezentatīvais saraksts</a:t>
            </a:r>
            <a:endParaRPr sz="2800" dirty="0">
              <a:solidFill>
                <a:srgbClr val="002060"/>
              </a:solidFill>
              <a:latin typeface="+mj-lt"/>
            </a:endParaRPr>
          </a:p>
          <a:p>
            <a:pPr algn="l">
              <a:defRPr/>
            </a:pPr>
            <a:endParaRPr lang="lv-LV" sz="2800" dirty="0">
              <a:solidFill>
                <a:srgbClr val="002060"/>
              </a:solidFill>
              <a:latin typeface="+mj-lt"/>
              <a:ea typeface="MS PGothic"/>
            </a:endParaRPr>
          </a:p>
          <a:p>
            <a:pPr algn="l">
              <a:defRPr/>
            </a:pPr>
            <a:r>
              <a:rPr lang="lv-LV" sz="2800" dirty="0">
                <a:solidFill>
                  <a:srgbClr val="002060"/>
                </a:solidFill>
                <a:latin typeface="+mj-lt"/>
              </a:rPr>
              <a:t>* Nemateriālā kultūras mantojuma, kam jānodrošina neatliekama saglabāšana, saraksts</a:t>
            </a:r>
            <a:endParaRPr sz="2800" dirty="0">
              <a:solidFill>
                <a:srgbClr val="002060"/>
              </a:solidFill>
              <a:latin typeface="+mj-lt"/>
            </a:endParaRPr>
          </a:p>
          <a:p>
            <a:pPr marL="342900" indent="-342900" algn="l">
              <a:buFont typeface="Arial"/>
              <a:buChar char="•"/>
              <a:defRPr/>
            </a:pPr>
            <a:endParaRPr lang="lv-LV" sz="2800" dirty="0">
              <a:solidFill>
                <a:srgbClr val="002060"/>
              </a:solidFill>
              <a:latin typeface="+mj-lt"/>
            </a:endParaRPr>
          </a:p>
          <a:p>
            <a:pPr algn="l">
              <a:defRPr/>
            </a:pPr>
            <a:r>
              <a:rPr lang="lv-LV" sz="2800" dirty="0">
                <a:solidFill>
                  <a:srgbClr val="002060"/>
                </a:solidFill>
                <a:latin typeface="+mj-lt"/>
                <a:ea typeface="MS PGothic"/>
              </a:rPr>
              <a:t>* Labo prakšu reģistrs (</a:t>
            </a:r>
            <a:r>
              <a:rPr lang="lv-LV" sz="2800" i="1" dirty="0" err="1">
                <a:solidFill>
                  <a:srgbClr val="002060"/>
                </a:solidFill>
                <a:latin typeface="+mj-lt"/>
                <a:ea typeface="MS PGothic"/>
              </a:rPr>
              <a:t>Good</a:t>
            </a:r>
            <a:r>
              <a:rPr lang="lv-LV" sz="2800" i="1" dirty="0">
                <a:solidFill>
                  <a:srgbClr val="002060"/>
                </a:solidFill>
                <a:latin typeface="+mj-lt"/>
                <a:ea typeface="MS PGothic"/>
              </a:rPr>
              <a:t> </a:t>
            </a:r>
            <a:r>
              <a:rPr lang="lv-LV" sz="2800" i="1" dirty="0" err="1">
                <a:solidFill>
                  <a:srgbClr val="002060"/>
                </a:solidFill>
                <a:latin typeface="+mj-lt"/>
                <a:ea typeface="MS PGothic"/>
              </a:rPr>
              <a:t>Safeguarding</a:t>
            </a:r>
            <a:r>
              <a:rPr lang="lv-LV" sz="2800" i="1" dirty="0">
                <a:solidFill>
                  <a:srgbClr val="002060"/>
                </a:solidFill>
                <a:latin typeface="+mj-lt"/>
                <a:ea typeface="MS PGothic"/>
              </a:rPr>
              <a:t> </a:t>
            </a:r>
            <a:r>
              <a:rPr lang="lv-LV" sz="2800" i="1" dirty="0" err="1">
                <a:solidFill>
                  <a:srgbClr val="002060"/>
                </a:solidFill>
                <a:latin typeface="+mj-lt"/>
                <a:ea typeface="MS PGothic"/>
              </a:rPr>
              <a:t>Practices</a:t>
            </a:r>
            <a:r>
              <a:rPr lang="lv-LV" sz="2800" dirty="0">
                <a:solidFill>
                  <a:srgbClr val="002060"/>
                </a:solidFill>
                <a:latin typeface="+mj-lt"/>
                <a:ea typeface="MS PGothic"/>
              </a:rPr>
              <a:t>)</a:t>
            </a:r>
            <a:endParaRPr sz="2800" dirty="0">
              <a:solidFill>
                <a:srgbClr val="002060"/>
              </a:solidFill>
              <a:latin typeface="+mj-lt"/>
            </a:endParaRPr>
          </a:p>
          <a:p>
            <a:pPr algn="l">
              <a:defRPr/>
            </a:pPr>
            <a:endParaRPr lang="lv-LV" sz="2400" b="1" dirty="0">
              <a:solidFill>
                <a:srgbClr val="002060"/>
              </a:solidFill>
              <a:latin typeface="+mj-lt"/>
              <a:ea typeface="MS PGothic"/>
            </a:endParaRPr>
          </a:p>
          <a:p>
            <a:pPr marL="342900" indent="-342900" algn="l">
              <a:buFont typeface="Arial"/>
              <a:buChar char="•"/>
              <a:defRPr/>
            </a:pPr>
            <a:r>
              <a:rPr lang="lv-LV" sz="2000" dirty="0">
                <a:solidFill>
                  <a:srgbClr val="002060"/>
                </a:solidFill>
                <a:latin typeface="+mj-lt"/>
                <a:ea typeface="MS PGothic"/>
              </a:rPr>
              <a:t>NKM elementu var pieteikt </a:t>
            </a:r>
            <a:r>
              <a:rPr lang="lv-LV" sz="2000" b="1" dirty="0">
                <a:solidFill>
                  <a:srgbClr val="002060"/>
                </a:solidFill>
                <a:latin typeface="+mj-lt"/>
                <a:ea typeface="MS PGothic"/>
              </a:rPr>
              <a:t>UNESCO starptautiskajiem NKM sarakstiem</a:t>
            </a:r>
            <a:r>
              <a:rPr lang="lv-LV" sz="2000" dirty="0">
                <a:solidFill>
                  <a:srgbClr val="002060"/>
                </a:solidFill>
                <a:latin typeface="+mj-lt"/>
                <a:ea typeface="MS PGothic"/>
              </a:rPr>
              <a:t>, ja tas ir iekļauts Latvijas NKM sarakstā</a:t>
            </a:r>
            <a:endParaRPr dirty="0">
              <a:solidFill>
                <a:srgbClr val="002060"/>
              </a:solidFill>
              <a:latin typeface="+mj-lt"/>
            </a:endParaRPr>
          </a:p>
          <a:p>
            <a:pPr marL="342900" indent="-342900" algn="l">
              <a:buFont typeface="Arial"/>
              <a:buChar char="•"/>
              <a:defRPr/>
            </a:pPr>
            <a:endParaRPr lang="lv-LV" sz="2400" dirty="0">
              <a:solidFill>
                <a:schemeClr val="accent3">
                  <a:lumMod val="50000"/>
                </a:schemeClr>
              </a:solidFill>
              <a:latin typeface="+mn-lt"/>
              <a:ea typeface="MS PGothic"/>
            </a:endParaRPr>
          </a:p>
          <a:p>
            <a:pPr>
              <a:buFont typeface="Arial"/>
              <a:buNone/>
              <a:defRPr/>
            </a:pPr>
            <a:endParaRPr lang="lv-LV" sz="2400" dirty="0">
              <a:ea typeface="MS PGothic"/>
            </a:endParaRPr>
          </a:p>
          <a:p>
            <a:pPr>
              <a:buFont typeface="Arial"/>
              <a:buNone/>
              <a:defRPr/>
            </a:pPr>
            <a:endParaRPr lang="lv-LV" sz="2400" dirty="0">
              <a:ea typeface="MS PGothic"/>
            </a:endParaRPr>
          </a:p>
        </p:txBody>
      </p:sp>
      <p:sp>
        <p:nvSpPr>
          <p:cNvPr id="16389" name="Slide Number Placeholder 5"/>
          <p:cNvSpPr>
            <a:spLocks noGrp="1"/>
          </p:cNvSpPr>
          <p:nvPr>
            <p:ph type="sldNum" sz="quarter" idx="13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14F9984F-B3E6-4321-9B5F-685E7AF284CA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58" name="Teksta vietturis 1"/>
          <p:cNvSpPr>
            <a:spLocks noGrp="1"/>
          </p:cNvSpPr>
          <p:nvPr>
            <p:ph type="body" sz="quarter" idx="10"/>
          </p:nvPr>
        </p:nvSpPr>
        <p:spPr bwMode="auto">
          <a:xfrm>
            <a:off x="738909" y="5876439"/>
            <a:ext cx="2346036" cy="7529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lv-LV" sz="2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MS PGothic"/>
              </a:rPr>
              <a:t>2008. gads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459" name="Teksta vietturis 2"/>
          <p:cNvSpPr>
            <a:spLocks noGrp="1"/>
          </p:cNvSpPr>
          <p:nvPr>
            <p:ph type="body" sz="quarter" idx="12"/>
          </p:nvPr>
        </p:nvSpPr>
        <p:spPr bwMode="auto">
          <a:xfrm>
            <a:off x="2355273" y="5876440"/>
            <a:ext cx="6179127" cy="75295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lv-LV" sz="24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MS PGothic"/>
              </a:rPr>
              <a:t>Baltijas valstu Dziesmu un deju svētku tradīcija un simbolisms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460" name="Slaida numura vietturis 3"/>
          <p:cNvSpPr>
            <a:spLocks noGrp="1"/>
          </p:cNvSpPr>
          <p:nvPr>
            <p:ph type="sldNum" sz="quarter" idx="13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D4BF845-A6AB-40D2-A599-A1D24A39B52A}" type="slidenum">
              <a:rPr lang="en-US"/>
              <a:t>4</a:t>
            </a:fld>
            <a:endParaRPr lang="en-US"/>
          </a:p>
        </p:txBody>
      </p:sp>
      <p:pic>
        <p:nvPicPr>
          <p:cNvPr id="6" name="Attēls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63291" y="443347"/>
            <a:ext cx="7871109" cy="5357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34" name="Teksta vietturis 1"/>
          <p:cNvSpPr>
            <a:spLocks noGrp="1"/>
          </p:cNvSpPr>
          <p:nvPr>
            <p:ph type="body" sz="quarter" idx="10"/>
          </p:nvPr>
        </p:nvSpPr>
        <p:spPr bwMode="auto">
          <a:xfrm>
            <a:off x="979055" y="6234544"/>
            <a:ext cx="2225963" cy="39485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lv-LV" sz="2400" b="1">
                <a:solidFill>
                  <a:schemeClr val="accent1">
                    <a:lumMod val="50000"/>
                  </a:schemeClr>
                </a:solidFill>
                <a:latin typeface="+mj-lt"/>
                <a:ea typeface="MS PGothic"/>
              </a:rPr>
              <a:t>2009. </a:t>
            </a:r>
            <a:r>
              <a:rPr lang="lv-LV" sz="2400" b="1">
                <a:solidFill>
                  <a:schemeClr val="accent1">
                    <a:lumMod val="50000"/>
                  </a:schemeClr>
                </a:solidFill>
                <a:latin typeface="Corbel"/>
                <a:ea typeface="MS PGothic"/>
              </a:rPr>
              <a:t>gads</a:t>
            </a:r>
            <a:r>
              <a:rPr lang="lv-LV" sz="2400" b="1">
                <a:solidFill>
                  <a:schemeClr val="accent3">
                    <a:lumMod val="50000"/>
                  </a:schemeClr>
                </a:solidFill>
                <a:latin typeface="+mj-lt"/>
                <a:ea typeface="MS PGothic"/>
              </a:rPr>
              <a:t>	</a:t>
            </a:r>
            <a:endParaRPr/>
          </a:p>
        </p:txBody>
      </p:sp>
      <p:sp>
        <p:nvSpPr>
          <p:cNvPr id="18435" name="Teksta vietturis 2"/>
          <p:cNvSpPr>
            <a:spLocks noGrp="1"/>
          </p:cNvSpPr>
          <p:nvPr>
            <p:ph type="body" sz="quarter" idx="12"/>
          </p:nvPr>
        </p:nvSpPr>
        <p:spPr bwMode="auto">
          <a:xfrm>
            <a:off x="2447636" y="6234544"/>
            <a:ext cx="6086764" cy="39485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lv-LV" sz="2400" b="1">
                <a:solidFill>
                  <a:schemeClr val="accent1">
                    <a:lumMod val="50000"/>
                  </a:schemeClr>
                </a:solidFill>
                <a:latin typeface="+mj-lt"/>
                <a:ea typeface="MS PGothic"/>
              </a:rPr>
              <a:t>Suitu kultūrtelpa</a:t>
            </a:r>
            <a:endParaRPr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436" name="Slaida numura vietturis 3"/>
          <p:cNvSpPr>
            <a:spLocks noGrp="1"/>
          </p:cNvSpPr>
          <p:nvPr>
            <p:ph type="sldNum" sz="quarter" idx="13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4A6B558-3973-4429-960F-17F93D3BDB92}" type="slidenum">
              <a:rPr lang="en-US"/>
              <a:t>5</a:t>
            </a:fld>
            <a:endParaRPr lang="en-US"/>
          </a:p>
        </p:txBody>
      </p:sp>
      <p:pic>
        <p:nvPicPr>
          <p:cNvPr id="6" name="Attēls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14035" y="452004"/>
            <a:ext cx="8312727" cy="56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 bwMode="auto">
          <a:xfrm>
            <a:off x="857250" y="135467"/>
            <a:ext cx="7406640" cy="183049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lv-LV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2022. gads </a:t>
            </a:r>
            <a:br>
              <a:rPr lang="lv-LV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lv-LV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Koku pludināšana (</a:t>
            </a:r>
            <a:r>
              <a:rPr lang="lv-LV" sz="24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Timber</a:t>
            </a:r>
            <a:r>
              <a:rPr lang="lv-LV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lv-LV" sz="24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Rafting</a:t>
            </a:r>
            <a:r>
              <a:rPr lang="lv-LV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)</a:t>
            </a:r>
            <a:br>
              <a:rPr lang="lv-LV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Austrija, Čehija, Latvija, Polija, Vācija, Spānija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3ACE38A-6DE3-43F7-BAF4-655E6081D4DE}" type="slidenum">
              <a:rPr lang="en-GB"/>
              <a:t>6</a:t>
            </a:fld>
            <a:endParaRPr lang="en-GB"/>
          </a:p>
        </p:txBody>
      </p:sp>
      <p:pic>
        <p:nvPicPr>
          <p:cNvPr id="5" name="Satura vietturis 4"/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491067" y="1727201"/>
            <a:ext cx="8094133" cy="478366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xfrm>
            <a:off x="753366" y="355169"/>
            <a:ext cx="8091694" cy="5423839"/>
          </a:xfrm>
        </p:spPr>
        <p:txBody>
          <a:bodyPr>
            <a:noAutofit/>
          </a:bodyPr>
          <a:lstStyle/>
          <a:p>
            <a:pPr>
              <a:defRPr/>
            </a:pPr>
            <a:br>
              <a:rPr lang="lv-LV" sz="3600" dirty="0">
                <a:solidFill>
                  <a:schemeClr val="accent1">
                    <a:lumMod val="50000"/>
                  </a:schemeClr>
                </a:solidFill>
                <a:latin typeface="Calibri"/>
                <a:ea typeface="MS PGothic"/>
              </a:rPr>
            </a:br>
            <a:br>
              <a:rPr lang="lv-LV" sz="3600" dirty="0">
                <a:solidFill>
                  <a:schemeClr val="accent1">
                    <a:lumMod val="50000"/>
                  </a:schemeClr>
                </a:solidFill>
                <a:latin typeface="Calibri"/>
                <a:ea typeface="MS PGothic"/>
              </a:rPr>
            </a:br>
            <a:br>
              <a:rPr lang="lv-LV" sz="3600" dirty="0">
                <a:solidFill>
                  <a:schemeClr val="accent1">
                    <a:lumMod val="50000"/>
                  </a:schemeClr>
                </a:solidFill>
                <a:latin typeface="Calibri"/>
                <a:ea typeface="MS PGothic"/>
              </a:rPr>
            </a:br>
            <a:br>
              <a:rPr lang="lv-LV" sz="3600" dirty="0">
                <a:solidFill>
                  <a:schemeClr val="accent1">
                    <a:lumMod val="50000"/>
                  </a:schemeClr>
                </a:solidFill>
                <a:latin typeface="Calibri"/>
                <a:ea typeface="MS PGothic"/>
              </a:rPr>
            </a:br>
            <a:br>
              <a:rPr lang="lv-LV" sz="3600" dirty="0">
                <a:solidFill>
                  <a:schemeClr val="accent1">
                    <a:lumMod val="50000"/>
                  </a:schemeClr>
                </a:solidFill>
                <a:latin typeface="Calibri"/>
                <a:ea typeface="MS PGothic"/>
              </a:rPr>
            </a:br>
            <a:br>
              <a:rPr lang="lv-LV" sz="3600" dirty="0">
                <a:solidFill>
                  <a:schemeClr val="accent1">
                    <a:lumMod val="50000"/>
                  </a:schemeClr>
                </a:solidFill>
                <a:latin typeface="Calibri"/>
                <a:ea typeface="MS PGothic"/>
              </a:rPr>
            </a:br>
            <a:br>
              <a:rPr lang="lv-LV" sz="3600" dirty="0">
                <a:solidFill>
                  <a:schemeClr val="accent1">
                    <a:lumMod val="50000"/>
                  </a:schemeClr>
                </a:solidFill>
                <a:latin typeface="Calibri"/>
                <a:ea typeface="MS PGothic"/>
              </a:rPr>
            </a:br>
            <a:br>
              <a:rPr lang="lv-LV" sz="3600" dirty="0">
                <a:solidFill>
                  <a:schemeClr val="accent1">
                    <a:lumMod val="50000"/>
                  </a:schemeClr>
                </a:solidFill>
                <a:latin typeface="Calibri"/>
                <a:ea typeface="MS PGothic"/>
              </a:rPr>
            </a:br>
            <a:endParaRPr sz="2400" b="0" dirty="0">
              <a:solidFill>
                <a:schemeClr val="accent1">
                  <a:lumMod val="50000"/>
                </a:schemeClr>
              </a:solidFill>
              <a:latin typeface="Calibri"/>
              <a:ea typeface="MS PGothic"/>
            </a:endParaRPr>
          </a:p>
        </p:txBody>
      </p:sp>
      <p:sp>
        <p:nvSpPr>
          <p:cNvPr id="14339" name="Text Placeholder 2"/>
          <p:cNvSpPr>
            <a:spLocks noGrp="1"/>
          </p:cNvSpPr>
          <p:nvPr>
            <p:ph type="body" sz="quarter" idx="10"/>
          </p:nvPr>
        </p:nvSpPr>
        <p:spPr bwMode="auto">
          <a:xfrm>
            <a:off x="753365" y="5964445"/>
            <a:ext cx="7704833" cy="638477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Font typeface="Arial"/>
              <a:buNone/>
              <a:defRPr/>
            </a:pPr>
            <a:r>
              <a:rPr lang="lv-LV" sz="28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Cambria" panose="02040503050406030204" pitchFamily="18" charset="0"/>
              </a:rPr>
              <a:t>Nemateriālais kultūras mantojums Latvijā</a:t>
            </a:r>
            <a:endParaRPr sz="2800" b="1" dirty="0">
              <a:solidFill>
                <a:schemeClr val="accent1">
                  <a:lumMod val="50000"/>
                </a:schemeClr>
              </a:solidFill>
              <a:latin typeface="+mj-lt"/>
              <a:ea typeface="Cambria" panose="02040503050406030204" pitchFamily="18" charset="0"/>
            </a:endParaRPr>
          </a:p>
        </p:txBody>
      </p:sp>
      <p:pic>
        <p:nvPicPr>
          <p:cNvPr id="1557425139" name="Attēls 155742513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53366" y="279838"/>
            <a:ext cx="3413454" cy="2032072"/>
          </a:xfrm>
          <a:prstGeom prst="rect">
            <a:avLst/>
          </a:prstGeom>
        </p:spPr>
      </p:pic>
      <p:pic>
        <p:nvPicPr>
          <p:cNvPr id="490935369" name="Attēls 49093536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883804" y="2153761"/>
            <a:ext cx="3096120" cy="2012093"/>
          </a:xfrm>
          <a:prstGeom prst="rect">
            <a:avLst/>
          </a:prstGeom>
        </p:spPr>
      </p:pic>
      <p:pic>
        <p:nvPicPr>
          <p:cNvPr id="499246776" name="Attēls 49924677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443481" y="3187484"/>
            <a:ext cx="2871491" cy="21536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xfrm>
            <a:off x="725215" y="420624"/>
            <a:ext cx="7809186" cy="129705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lv-LV" sz="2800" b="1" dirty="0">
                <a:solidFill>
                  <a:srgbClr val="002060"/>
                </a:solidFill>
                <a:latin typeface="Calibri"/>
                <a:ea typeface="Verdana"/>
                <a:cs typeface="Verdana"/>
              </a:rPr>
              <a:t>Nemateriālais kultūras mantojums Latvijā</a:t>
            </a:r>
            <a:endParaRPr lang="lv-LV" sz="2800" b="0" dirty="0">
              <a:solidFill>
                <a:srgbClr val="002060"/>
              </a:solidFill>
              <a:latin typeface="Calibri"/>
              <a:ea typeface="MS PGothic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197100" y="1717675"/>
            <a:ext cx="6337299" cy="815975"/>
          </a:xfrm>
        </p:spPr>
        <p:txBody>
          <a:bodyPr/>
          <a:lstStyle/>
          <a:p>
            <a:pPr>
              <a:buFont typeface="Arial"/>
              <a:buNone/>
              <a:defRPr/>
            </a:pPr>
            <a:r>
              <a:rPr lang="lv-LV"/>
              <a:t> </a:t>
            </a:r>
            <a:endParaRPr/>
          </a:p>
        </p:txBody>
      </p:sp>
      <p:sp>
        <p:nvSpPr>
          <p:cNvPr id="16389" name="Slide Number Placeholder 5"/>
          <p:cNvSpPr>
            <a:spLocks noGrp="1"/>
          </p:cNvSpPr>
          <p:nvPr>
            <p:ph type="sldNum" sz="quarter" idx="13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14F9984F-B3E6-4321-9B5F-685E7AF284CA}" type="slidenum">
              <a:rPr lang="en-US"/>
              <a:t>8</a:t>
            </a:fld>
            <a:endParaRPr lang="en-US"/>
          </a:p>
        </p:txBody>
      </p:sp>
      <p:sp>
        <p:nvSpPr>
          <p:cNvPr id="2" name="Bultiņa: uz leju 1"/>
          <p:cNvSpPr/>
          <p:nvPr/>
        </p:nvSpPr>
        <p:spPr bwMode="auto">
          <a:xfrm>
            <a:off x="4216400" y="2533650"/>
            <a:ext cx="484632" cy="607483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lv-LV"/>
          </a:p>
        </p:txBody>
      </p:sp>
      <p:sp>
        <p:nvSpPr>
          <p:cNvPr id="6" name="Bultiņa: uz leju 5"/>
          <p:cNvSpPr/>
          <p:nvPr/>
        </p:nvSpPr>
        <p:spPr bwMode="auto">
          <a:xfrm>
            <a:off x="4216400" y="4824942"/>
            <a:ext cx="484632" cy="607483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lv-LV"/>
          </a:p>
        </p:txBody>
      </p:sp>
      <p:graphicFrame>
        <p:nvGraphicFramePr>
          <p:cNvPr id="16391" name="Tex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7078829"/>
              </p:ext>
            </p:extLst>
          </p:nvPr>
        </p:nvGraphicFramePr>
        <p:xfrm>
          <a:off x="631371" y="1550505"/>
          <a:ext cx="8055429" cy="5078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 bwMode="auto">
          <a:xfrm>
            <a:off x="2184400" y="381000"/>
            <a:ext cx="6502400" cy="103663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lv-LV" sz="2800" dirty="0">
                <a:solidFill>
                  <a:srgbClr val="002060"/>
                </a:solidFill>
                <a:latin typeface="+mj-lt"/>
                <a:ea typeface="MS PGothic"/>
              </a:rPr>
              <a:t>Latvijas Nacionālais nemateriālā kultūras mantojuma saraksts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 bwMode="auto">
          <a:xfrm>
            <a:off x="261937" y="1856232"/>
            <a:ext cx="8660389" cy="4773168"/>
          </a:xfrm>
        </p:spPr>
        <p:txBody>
          <a:bodyPr>
            <a:normAutofit/>
          </a:bodyPr>
          <a:lstStyle/>
          <a:p>
            <a:pPr>
              <a:buFont typeface="Arial"/>
              <a:buNone/>
              <a:defRPr/>
            </a:pPr>
            <a:r>
              <a:rPr lang="lv-LV" sz="2400" dirty="0">
                <a:solidFill>
                  <a:srgbClr val="002060"/>
                </a:solidFill>
                <a:latin typeface="+mj-lt"/>
                <a:ea typeface="MS PGothic"/>
              </a:rPr>
              <a:t>Iekļauj NKM elementu, kas ir valsts aizsargājams kultūras mantojums, un </a:t>
            </a:r>
            <a:r>
              <a:rPr lang="lv-LV" sz="2400" b="1" dirty="0">
                <a:solidFill>
                  <a:srgbClr val="002060"/>
                </a:solidFill>
                <a:latin typeface="+mj-lt"/>
                <a:ea typeface="MS PGothic"/>
              </a:rPr>
              <a:t>tā iekļaušanai ir plašs attiecīgās kopienas atbalsts un līdzdalība</a:t>
            </a:r>
            <a:endParaRPr sz="2400" dirty="0">
              <a:solidFill>
                <a:srgbClr val="002060"/>
              </a:solidFill>
              <a:latin typeface="+mj-lt"/>
            </a:endParaRPr>
          </a:p>
          <a:p>
            <a:pPr>
              <a:buFont typeface="Arial"/>
              <a:buNone/>
              <a:defRPr/>
            </a:pPr>
            <a:endParaRPr lang="lv-LV" sz="2400" b="1" dirty="0">
              <a:solidFill>
                <a:srgbClr val="002060"/>
              </a:solidFill>
              <a:latin typeface="+mj-lt"/>
              <a:ea typeface="MS PGothic"/>
            </a:endParaRPr>
          </a:p>
          <a:p>
            <a:pPr>
              <a:buFont typeface="Arial"/>
              <a:buNone/>
              <a:defRPr/>
            </a:pPr>
            <a:r>
              <a:rPr lang="lv-LV" sz="2400" dirty="0">
                <a:solidFill>
                  <a:srgbClr val="002060"/>
                </a:solidFill>
                <a:latin typeface="+mj-lt"/>
                <a:ea typeface="MS PGothic"/>
              </a:rPr>
              <a:t>Elementa iekļaušanu NKM sarakstā var pieteikt ikviens - kopiena, NVO, pašvaldība, u.c.</a:t>
            </a:r>
            <a:endParaRPr sz="2400" dirty="0">
              <a:solidFill>
                <a:srgbClr val="002060"/>
              </a:solidFill>
              <a:latin typeface="+mj-lt"/>
            </a:endParaRPr>
          </a:p>
          <a:p>
            <a:pPr>
              <a:buFont typeface="Arial"/>
              <a:buNone/>
              <a:defRPr/>
            </a:pPr>
            <a:endParaRPr lang="lv-LV" sz="2400" b="1" dirty="0">
              <a:solidFill>
                <a:srgbClr val="002060"/>
              </a:solidFill>
              <a:latin typeface="+mj-lt"/>
              <a:ea typeface="MS PGothic"/>
            </a:endParaRPr>
          </a:p>
          <a:p>
            <a:pPr>
              <a:buFont typeface="Arial"/>
              <a:buNone/>
              <a:defRPr/>
            </a:pPr>
            <a:r>
              <a:rPr lang="lv-LV" sz="2400" dirty="0">
                <a:solidFill>
                  <a:srgbClr val="002060"/>
                </a:solidFill>
                <a:latin typeface="+mj-lt"/>
                <a:ea typeface="MS PGothic"/>
              </a:rPr>
              <a:t>Šobrīd Latvijas Nacionālajā NKM sarakstā ir ierakstītas 40 vērtības/elementi</a:t>
            </a:r>
            <a:endParaRPr sz="2400" dirty="0">
              <a:solidFill>
                <a:srgbClr val="002060"/>
              </a:solidFill>
              <a:latin typeface="+mj-lt"/>
            </a:endParaRPr>
          </a:p>
          <a:p>
            <a:pPr>
              <a:buFont typeface="Arial"/>
              <a:buNone/>
              <a:defRPr/>
            </a:pPr>
            <a:endParaRPr lang="lv-LV" sz="2400" b="1" dirty="0">
              <a:solidFill>
                <a:schemeClr val="accent3">
                  <a:lumMod val="50000"/>
                </a:schemeClr>
              </a:solidFill>
              <a:latin typeface="+mn-lt"/>
              <a:ea typeface="MS PGothic"/>
            </a:endParaRPr>
          </a:p>
        </p:txBody>
      </p:sp>
      <p:sp>
        <p:nvSpPr>
          <p:cNvPr id="17412" name="Text Placeholder 3"/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defRPr/>
            </a:pPr>
            <a:endParaRPr lang="lv-LV">
              <a:ea typeface="MS PGothic"/>
            </a:endParaRPr>
          </a:p>
        </p:txBody>
      </p:sp>
      <p:sp>
        <p:nvSpPr>
          <p:cNvPr id="17413" name="Text Placeholder 4"/>
          <p:cNvSpPr>
            <a:spLocks noGrp="1"/>
          </p:cNvSpPr>
          <p:nvPr>
            <p:ph type="body" sz="quarter" idx="12"/>
          </p:nvPr>
        </p:nvSpPr>
        <p:spPr bwMode="auto"/>
        <p:txBody>
          <a:bodyPr/>
          <a:lstStyle/>
          <a:p>
            <a:pPr>
              <a:defRPr/>
            </a:pPr>
            <a:endParaRPr lang="lv-LV">
              <a:ea typeface="MS PGothic"/>
            </a:endParaRPr>
          </a:p>
        </p:txBody>
      </p:sp>
      <p:sp>
        <p:nvSpPr>
          <p:cNvPr id="17414" name="Slide Number Placeholder 5"/>
          <p:cNvSpPr>
            <a:spLocks noGrp="1"/>
          </p:cNvSpPr>
          <p:nvPr>
            <p:ph type="sldNum" sz="quarter" idx="13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1C66DB46-34D4-4CAD-B2E0-EA05797A3383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1217"/>
          </a:xfrm>
        </p:spPr>
        <p:txBody>
          <a:bodyPr>
            <a:normAutofit fontScale="90000"/>
          </a:bodyPr>
          <a:lstStyle/>
          <a:p>
            <a:pPr algn="ctr"/>
            <a:r>
              <a:rPr lang="lv-LV" sz="2800" dirty="0" err="1">
                <a:solidFill>
                  <a:schemeClr val="accent1">
                    <a:lumMod val="50000"/>
                  </a:schemeClr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www.nematerialakultura.lv</a:t>
            </a:r>
            <a:r>
              <a:rPr lang="lv-LV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</a:p>
        </p:txBody>
      </p:sp>
      <p:pic>
        <p:nvPicPr>
          <p:cNvPr id="5" name="Satura vietturis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5354" y="1319229"/>
            <a:ext cx="8613292" cy="4916661"/>
          </a:xfrm>
          <a:prstGeom prst="rect">
            <a:avLst/>
          </a:prstGeom>
        </p:spPr>
      </p:pic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E38A-6DE3-43F7-BAF4-655E6081D4D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99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24303"/>
          </a:xfrm>
        </p:spPr>
        <p:txBody>
          <a:bodyPr>
            <a:normAutofit/>
          </a:bodyPr>
          <a:lstStyle/>
          <a:p>
            <a:pPr algn="ctr"/>
            <a:r>
              <a:rPr lang="lv-LV" sz="28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Astoņos gados Latvijas NKM sarakstā iekļautas 40 vērtības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857251" y="2007476"/>
            <a:ext cx="7404653" cy="4088524"/>
          </a:xfrm>
        </p:spPr>
        <p:txBody>
          <a:bodyPr>
            <a:normAutofit fontScale="92500"/>
          </a:bodyPr>
          <a:lstStyle/>
          <a:p>
            <a:pPr marL="34290" indent="0">
              <a:buNone/>
            </a:pPr>
            <a:endParaRPr lang="lv-LV" sz="2600" dirty="0">
              <a:solidFill>
                <a:srgbClr val="002060"/>
              </a:solidFill>
              <a:latin typeface="+mj-lt"/>
            </a:endParaRPr>
          </a:p>
          <a:p>
            <a:pPr marL="34290" indent="0">
              <a:buNone/>
            </a:pPr>
            <a:r>
              <a:rPr lang="lv-LV" sz="2600" dirty="0">
                <a:solidFill>
                  <a:srgbClr val="002060"/>
                </a:solidFill>
                <a:latin typeface="+mj-lt"/>
              </a:rPr>
              <a:t>* Pieteikumu pieņemšanu LNKC izsludina katru gadu ne vēlāk par 10.janvāri</a:t>
            </a:r>
          </a:p>
          <a:p>
            <a:pPr marL="0" indent="0">
              <a:buNone/>
            </a:pPr>
            <a:endParaRPr lang="lv-LV" sz="2600" dirty="0">
              <a:solidFill>
                <a:srgbClr val="002060"/>
              </a:solidFill>
              <a:latin typeface="+mj-lt"/>
            </a:endParaRPr>
          </a:p>
          <a:p>
            <a:pPr marL="34290" indent="0">
              <a:buNone/>
            </a:pPr>
            <a:r>
              <a:rPr lang="lv-LV" sz="2600" dirty="0">
                <a:solidFill>
                  <a:srgbClr val="002060"/>
                </a:solidFill>
                <a:latin typeface="+mj-lt"/>
              </a:rPr>
              <a:t>* Arī 2026. gadā pieteikumus pieņems līdz jūnija sākumam</a:t>
            </a:r>
          </a:p>
          <a:p>
            <a:pPr marL="34290" indent="0">
              <a:buNone/>
            </a:pPr>
            <a:endParaRPr lang="lv-LV" sz="2600" dirty="0">
              <a:solidFill>
                <a:srgbClr val="002060"/>
              </a:solidFill>
              <a:latin typeface="+mj-lt"/>
            </a:endParaRPr>
          </a:p>
          <a:p>
            <a:pPr marL="34290" indent="0">
              <a:buNone/>
            </a:pPr>
            <a:r>
              <a:rPr lang="lv-LV" sz="2600" dirty="0">
                <a:solidFill>
                  <a:srgbClr val="002060"/>
                </a:solidFill>
                <a:latin typeface="+mj-lt"/>
              </a:rPr>
              <a:t>* Pieteikuma sagatavošanai ir pieejams VKKF finansējums (nākamais projektu konkurss – 2025. </a:t>
            </a:r>
            <a:r>
              <a:rPr lang="lv-LV" sz="2600">
                <a:solidFill>
                  <a:srgbClr val="002060"/>
                </a:solidFill>
                <a:latin typeface="+mj-lt"/>
              </a:rPr>
              <a:t>gada augustā)</a:t>
            </a:r>
            <a:endParaRPr lang="lv-LV" sz="2600" dirty="0">
              <a:solidFill>
                <a:srgbClr val="002060"/>
              </a:solidFill>
              <a:latin typeface="+mj-lt"/>
            </a:endParaRPr>
          </a:p>
          <a:p>
            <a:pPr marL="34290" indent="0">
              <a:buNone/>
            </a:pPr>
            <a:endParaRPr lang="lv-LV" sz="28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lv-LV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" indent="0">
              <a:buNone/>
            </a:pPr>
            <a:endParaRPr lang="lv-LV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" indent="0">
              <a:buNone/>
            </a:pPr>
            <a:endParaRPr lang="lv-LV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" indent="0">
              <a:buNone/>
            </a:pPr>
            <a:endParaRPr lang="lv-LV" sz="2800" dirty="0"/>
          </a:p>
          <a:p>
            <a:pPr marL="34290" indent="0">
              <a:buNone/>
            </a:pPr>
            <a:endParaRPr lang="lv-LV" sz="2800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CE38A-6DE3-43F7-BAF4-655E6081D4DE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27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C83D82E-4806-6074-DA9E-BFB03BA13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400" b="1" dirty="0">
                <a:solidFill>
                  <a:srgbClr val="002060"/>
                </a:solidFill>
                <a:latin typeface="+mj-lt"/>
              </a:rPr>
              <a:t>2017 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0D2B31B0-01E2-2A83-62EF-59EEE9054F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v-LV" dirty="0"/>
              <a:t>• </a:t>
            </a:r>
            <a:r>
              <a:rPr lang="lv-LV" sz="3100" dirty="0">
                <a:latin typeface="+mj-lt"/>
              </a:rPr>
              <a:t>Mirušo </a:t>
            </a:r>
            <a:r>
              <a:rPr lang="lv-LV" sz="3100" dirty="0" err="1">
                <a:latin typeface="+mj-lt"/>
              </a:rPr>
              <a:t>ofīcija</a:t>
            </a:r>
            <a:r>
              <a:rPr lang="lv-LV" sz="3100" dirty="0">
                <a:latin typeface="+mj-lt"/>
              </a:rPr>
              <a:t> (</a:t>
            </a:r>
            <a:r>
              <a:rPr lang="lv-LV" sz="3100" dirty="0" err="1">
                <a:latin typeface="+mj-lt"/>
              </a:rPr>
              <a:t>saļmu</a:t>
            </a:r>
            <a:r>
              <a:rPr lang="lv-LV" sz="3100" dirty="0">
                <a:latin typeface="+mj-lt"/>
              </a:rPr>
              <a:t>) izpildīšanas prakse Vaboles un Līksnas pagastos (2017) </a:t>
            </a:r>
          </a:p>
          <a:p>
            <a:pPr marL="0" indent="0">
              <a:buNone/>
            </a:pPr>
            <a:r>
              <a:rPr lang="lv-LV" sz="3100" dirty="0">
                <a:latin typeface="+mj-lt"/>
              </a:rPr>
              <a:t>• Siguldas spieķa darināšanas prasmes (2017) </a:t>
            </a:r>
          </a:p>
          <a:p>
            <a:pPr marL="0" indent="0">
              <a:buNone/>
            </a:pPr>
            <a:r>
              <a:rPr lang="lv-LV" sz="3100" dirty="0">
                <a:latin typeface="+mj-lt"/>
              </a:rPr>
              <a:t>• Ieviņa tipa ermoņiku būvēšanas un spēlēšanas tradīcija (2017) </a:t>
            </a:r>
          </a:p>
          <a:p>
            <a:pPr marL="0" indent="0">
              <a:buNone/>
            </a:pPr>
            <a:r>
              <a:rPr lang="lv-LV" sz="3100" dirty="0">
                <a:latin typeface="+mj-lt"/>
              </a:rPr>
              <a:t>• Latgales </a:t>
            </a:r>
            <a:r>
              <a:rPr lang="lv-LV" sz="3100" dirty="0" err="1">
                <a:latin typeface="+mj-lt"/>
              </a:rPr>
              <a:t>bubyna</a:t>
            </a:r>
            <a:r>
              <a:rPr lang="lv-LV" sz="3100" dirty="0">
                <a:latin typeface="+mj-lt"/>
              </a:rPr>
              <a:t> – rāmja bundziņu – spēles tradīcija (2017) </a:t>
            </a:r>
          </a:p>
          <a:p>
            <a:pPr marL="0" indent="0">
              <a:buNone/>
            </a:pPr>
            <a:r>
              <a:rPr lang="lv-LV" sz="3100" dirty="0">
                <a:latin typeface="+mj-lt"/>
              </a:rPr>
              <a:t>• Dziedāšana ar </a:t>
            </a:r>
            <a:r>
              <a:rPr lang="lv-LV" sz="3100" dirty="0" err="1">
                <a:latin typeface="+mj-lt"/>
              </a:rPr>
              <a:t>pusbalsu</a:t>
            </a:r>
            <a:r>
              <a:rPr lang="lv-LV" sz="3100" dirty="0">
                <a:latin typeface="+mj-lt"/>
              </a:rPr>
              <a:t> (2017) </a:t>
            </a:r>
          </a:p>
          <a:p>
            <a:pPr marL="0" indent="0">
              <a:buNone/>
            </a:pPr>
            <a:r>
              <a:rPr lang="lv-LV" sz="3100" dirty="0">
                <a:latin typeface="+mj-lt"/>
              </a:rPr>
              <a:t>• Psalmu dziedāšana </a:t>
            </a:r>
            <a:r>
              <a:rPr lang="lv-LV" sz="3100" dirty="0" err="1">
                <a:latin typeface="+mj-lt"/>
              </a:rPr>
              <a:t>Ziemeļlatgalē</a:t>
            </a:r>
            <a:r>
              <a:rPr lang="lv-LV" sz="3100" dirty="0">
                <a:latin typeface="+mj-lt"/>
              </a:rPr>
              <a:t> (2017) </a:t>
            </a:r>
          </a:p>
          <a:p>
            <a:pPr marL="0" indent="0">
              <a:buNone/>
            </a:pPr>
            <a:r>
              <a:rPr lang="lv-LV" sz="3100" dirty="0">
                <a:latin typeface="+mj-lt"/>
              </a:rPr>
              <a:t>• Suitu </a:t>
            </a:r>
            <a:r>
              <a:rPr lang="lv-LV" sz="3100" dirty="0" err="1">
                <a:latin typeface="+mj-lt"/>
              </a:rPr>
              <a:t>kultūrtelpa</a:t>
            </a:r>
            <a:r>
              <a:rPr lang="lv-LV" sz="3100" dirty="0"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lv-LV" sz="3100" dirty="0">
                <a:latin typeface="+mj-lt"/>
              </a:rPr>
              <a:t>• Dziesmu un deju svētku tradīcija un simbolisms Igaunijā, Latvijā un Lietuvā</a:t>
            </a:r>
          </a:p>
        </p:txBody>
      </p:sp>
    </p:spTree>
    <p:extLst>
      <p:ext uri="{BB962C8B-B14F-4D97-AF65-F5344CB8AC3E}">
        <p14:creationId xmlns:p14="http://schemas.microsoft.com/office/powerpoint/2010/main" val="2389372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529FE02-D318-E9DD-3A75-02621B3D7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6"/>
            <a:ext cx="8229600" cy="781278"/>
          </a:xfrm>
        </p:spPr>
        <p:txBody>
          <a:bodyPr>
            <a:normAutofit/>
          </a:bodyPr>
          <a:lstStyle/>
          <a:p>
            <a:r>
              <a:rPr lang="lv-LV" sz="2400" b="1" dirty="0">
                <a:solidFill>
                  <a:srgbClr val="002060"/>
                </a:solidFill>
                <a:latin typeface="+mj-lt"/>
              </a:rPr>
              <a:t>2018 – 2019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68A81D4-C9D0-6AD3-075C-8BD7DC59A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3629"/>
            <a:ext cx="8229600" cy="530973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lv-LV" dirty="0"/>
              <a:t>• </a:t>
            </a:r>
            <a:r>
              <a:rPr lang="lv-LV" dirty="0">
                <a:latin typeface="+mj-lt"/>
              </a:rPr>
              <a:t>Pededzes pagasta pareizticīgo iedzīvotāju tradicionālais kāzu rituāls (2019)</a:t>
            </a:r>
          </a:p>
          <a:p>
            <a:pPr marL="0" indent="0">
              <a:buNone/>
            </a:pPr>
            <a:r>
              <a:rPr lang="lv-LV" dirty="0">
                <a:latin typeface="+mj-lt"/>
              </a:rPr>
              <a:t>• Nēģu ķeršanas un apstrādes prasmes Carnikavā (2019) </a:t>
            </a:r>
          </a:p>
          <a:p>
            <a:pPr marL="0" indent="0">
              <a:buNone/>
            </a:pPr>
            <a:r>
              <a:rPr lang="lv-LV" dirty="0">
                <a:latin typeface="+mj-lt"/>
              </a:rPr>
              <a:t>• Maija dievkalpojumi pie ceļmalu krustiem Andrupenes un Šķaunes pagastos (2019) </a:t>
            </a:r>
          </a:p>
          <a:p>
            <a:pPr marL="0" indent="0">
              <a:buNone/>
            </a:pPr>
            <a:r>
              <a:rPr lang="lv-LV" dirty="0">
                <a:latin typeface="+mj-lt"/>
              </a:rPr>
              <a:t>• Rucavas tradicionālā </a:t>
            </a:r>
            <a:r>
              <a:rPr lang="lv-LV" dirty="0" err="1">
                <a:latin typeface="+mj-lt"/>
              </a:rPr>
              <a:t>kultūrtelpa</a:t>
            </a:r>
            <a:r>
              <a:rPr lang="lv-LV" dirty="0">
                <a:latin typeface="+mj-lt"/>
              </a:rPr>
              <a:t> (2018) </a:t>
            </a:r>
          </a:p>
          <a:p>
            <a:pPr marL="0" indent="0">
              <a:buNone/>
            </a:pPr>
            <a:r>
              <a:rPr lang="lv-LV" dirty="0">
                <a:latin typeface="+mj-lt"/>
              </a:rPr>
              <a:t>• Upītes </a:t>
            </a:r>
            <a:r>
              <a:rPr lang="lv-LV" dirty="0" err="1">
                <a:latin typeface="+mj-lt"/>
              </a:rPr>
              <a:t>kultūrtelpa</a:t>
            </a:r>
            <a:r>
              <a:rPr lang="lv-LV" dirty="0">
                <a:latin typeface="+mj-lt"/>
              </a:rPr>
              <a:t> (2018) </a:t>
            </a:r>
          </a:p>
          <a:p>
            <a:pPr marL="0" indent="0">
              <a:buNone/>
            </a:pPr>
            <a:r>
              <a:rPr lang="lv-LV" dirty="0">
                <a:latin typeface="+mj-lt"/>
              </a:rPr>
              <a:t>• Lībiešu </a:t>
            </a:r>
            <a:r>
              <a:rPr lang="lv-LV" dirty="0" err="1">
                <a:latin typeface="+mj-lt"/>
              </a:rPr>
              <a:t>kultūrtelpa</a:t>
            </a:r>
            <a:r>
              <a:rPr lang="lv-LV" dirty="0">
                <a:latin typeface="+mj-lt"/>
              </a:rPr>
              <a:t> (2018) </a:t>
            </a:r>
          </a:p>
          <a:p>
            <a:pPr marL="0" indent="0">
              <a:buNone/>
            </a:pPr>
            <a:r>
              <a:rPr lang="lv-LV" dirty="0">
                <a:latin typeface="+mj-lt"/>
              </a:rPr>
              <a:t>• </a:t>
            </a:r>
            <a:r>
              <a:rPr lang="lv-LV" dirty="0" err="1">
                <a:latin typeface="+mj-lt"/>
              </a:rPr>
              <a:t>Dubultauduma</a:t>
            </a:r>
            <a:r>
              <a:rPr lang="lv-LV" dirty="0">
                <a:latin typeface="+mj-lt"/>
              </a:rPr>
              <a:t> </a:t>
            </a:r>
            <a:r>
              <a:rPr lang="lv-LV" dirty="0" err="1">
                <a:latin typeface="+mj-lt"/>
              </a:rPr>
              <a:t>šatiera</a:t>
            </a:r>
            <a:r>
              <a:rPr lang="lv-LV" dirty="0">
                <a:latin typeface="+mj-lt"/>
              </a:rPr>
              <a:t> segu aušana Ziemeļvidzemē (2018) </a:t>
            </a:r>
          </a:p>
          <a:p>
            <a:pPr marL="0" indent="0">
              <a:buNone/>
            </a:pPr>
            <a:r>
              <a:rPr lang="lv-LV" dirty="0">
                <a:latin typeface="+mj-lt"/>
              </a:rPr>
              <a:t>• </a:t>
            </a:r>
            <a:r>
              <a:rPr lang="lv-LV" dirty="0" err="1">
                <a:latin typeface="+mj-lt"/>
              </a:rPr>
              <a:t>Knipelēšanas</a:t>
            </a:r>
            <a:r>
              <a:rPr lang="lv-LV" dirty="0">
                <a:latin typeface="+mj-lt"/>
              </a:rPr>
              <a:t> prasme (2018) </a:t>
            </a:r>
          </a:p>
          <a:p>
            <a:pPr marL="0" indent="0">
              <a:buNone/>
            </a:pPr>
            <a:r>
              <a:rPr lang="lv-LV" dirty="0">
                <a:latin typeface="+mj-lt"/>
              </a:rPr>
              <a:t>• Gaujas plostnieku amata prasmes (2018) </a:t>
            </a:r>
          </a:p>
          <a:p>
            <a:pPr marL="0" indent="0">
              <a:buNone/>
            </a:pPr>
            <a:r>
              <a:rPr lang="lv-LV" dirty="0">
                <a:latin typeface="+mj-lt"/>
              </a:rPr>
              <a:t>• </a:t>
            </a:r>
            <a:r>
              <a:rPr lang="lv-LV" dirty="0" err="1">
                <a:latin typeface="+mj-lt"/>
              </a:rPr>
              <a:t>Caurspēlējamās</a:t>
            </a:r>
            <a:r>
              <a:rPr lang="lv-LV" dirty="0">
                <a:latin typeface="+mj-lt"/>
              </a:rPr>
              <a:t> cītaras spēle (2018) </a:t>
            </a:r>
          </a:p>
          <a:p>
            <a:pPr marL="0" indent="0">
              <a:buNone/>
            </a:pPr>
            <a:r>
              <a:rPr lang="lv-LV" dirty="0">
                <a:latin typeface="+mj-lt"/>
              </a:rPr>
              <a:t>• Pēterburgas ermoņiku spēlēšanas tradīcijas (2018)</a:t>
            </a:r>
          </a:p>
        </p:txBody>
      </p:sp>
    </p:spTree>
    <p:extLst>
      <p:ext uri="{BB962C8B-B14F-4D97-AF65-F5344CB8AC3E}">
        <p14:creationId xmlns:p14="http://schemas.microsoft.com/office/powerpoint/2010/main" val="2335572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B1048C1-1BD9-8CBB-5AF4-202FE50A8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6"/>
            <a:ext cx="8229600" cy="955450"/>
          </a:xfrm>
        </p:spPr>
        <p:txBody>
          <a:bodyPr>
            <a:normAutofit/>
          </a:bodyPr>
          <a:lstStyle/>
          <a:p>
            <a:r>
              <a:rPr lang="lv-LV" sz="2400" b="1">
                <a:solidFill>
                  <a:srgbClr val="002060"/>
                </a:solidFill>
                <a:latin typeface="+mj-lt"/>
              </a:rPr>
              <a:t>2022 - 2024</a:t>
            </a:r>
            <a:endParaRPr lang="lv-LV" sz="2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7CCCB6EE-FA55-8B34-DF28-845BA3E0B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30086"/>
            <a:ext cx="8403771" cy="56279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v-LV" sz="2400" dirty="0">
                <a:latin typeface="+mj-lt"/>
              </a:rPr>
              <a:t>• Zvejas tīklu darināšana Rīgas jūras līča rietumu piekrastē (2024) </a:t>
            </a:r>
          </a:p>
          <a:p>
            <a:pPr marL="0" indent="0">
              <a:buNone/>
            </a:pPr>
            <a:r>
              <a:rPr lang="lv-LV" sz="2400" dirty="0">
                <a:latin typeface="+mj-lt"/>
              </a:rPr>
              <a:t>• Latviešu tradicionālo jostu un </a:t>
            </a:r>
            <a:r>
              <a:rPr lang="lv-LV" sz="2400" dirty="0" err="1">
                <a:latin typeface="+mj-lt"/>
              </a:rPr>
              <a:t>jostveida</a:t>
            </a:r>
            <a:r>
              <a:rPr lang="lv-LV" sz="2400" dirty="0">
                <a:latin typeface="+mj-lt"/>
              </a:rPr>
              <a:t> audumu darināšana (2024) </a:t>
            </a:r>
          </a:p>
          <a:p>
            <a:pPr marL="0" indent="0">
              <a:buNone/>
            </a:pPr>
            <a:r>
              <a:rPr lang="lv-LV" sz="2400" dirty="0">
                <a:latin typeface="+mj-lt"/>
              </a:rPr>
              <a:t>• </a:t>
            </a:r>
            <a:r>
              <a:rPr lang="lv-LV" sz="2400" dirty="0" err="1">
                <a:latin typeface="+mj-lt"/>
              </a:rPr>
              <a:t>Piebalgas</a:t>
            </a:r>
            <a:r>
              <a:rPr lang="lv-LV" sz="2400" dirty="0">
                <a:latin typeface="+mj-lt"/>
              </a:rPr>
              <a:t> </a:t>
            </a:r>
            <a:r>
              <a:rPr lang="lv-LV" sz="2400" dirty="0" err="1">
                <a:latin typeface="+mj-lt"/>
              </a:rPr>
              <a:t>kultūrtelpa</a:t>
            </a:r>
            <a:r>
              <a:rPr lang="lv-LV" sz="2400" dirty="0">
                <a:latin typeface="+mj-lt"/>
              </a:rPr>
              <a:t> (2023)</a:t>
            </a:r>
          </a:p>
          <a:p>
            <a:pPr marL="0" indent="0">
              <a:buNone/>
            </a:pPr>
            <a:r>
              <a:rPr lang="lv-LV" sz="2400" dirty="0">
                <a:latin typeface="+mj-lt"/>
              </a:rPr>
              <a:t>• </a:t>
            </a:r>
            <a:r>
              <a:rPr lang="lv-LV" sz="2400" dirty="0" err="1">
                <a:latin typeface="+mj-lt"/>
              </a:rPr>
              <a:t>Celu</a:t>
            </a:r>
            <a:r>
              <a:rPr lang="lv-LV" sz="2400" dirty="0">
                <a:latin typeface="+mj-lt"/>
              </a:rPr>
              <a:t> jostiņu aušanas tradīcija </a:t>
            </a:r>
            <a:r>
              <a:rPr lang="lv-LV" sz="2400" dirty="0" err="1">
                <a:latin typeface="+mj-lt"/>
              </a:rPr>
              <a:t>Ziemeļlatgalē</a:t>
            </a:r>
            <a:r>
              <a:rPr lang="lv-LV" sz="2400" dirty="0">
                <a:latin typeface="+mj-lt"/>
              </a:rPr>
              <a:t> (2023) </a:t>
            </a:r>
          </a:p>
          <a:p>
            <a:pPr marL="0" indent="0">
              <a:buNone/>
            </a:pPr>
            <a:r>
              <a:rPr lang="lv-LV" sz="2400" dirty="0">
                <a:latin typeface="+mj-lt"/>
              </a:rPr>
              <a:t>• Sēņu vākšana un izmantošana (2023) </a:t>
            </a:r>
          </a:p>
          <a:p>
            <a:pPr marL="0" indent="0">
              <a:buNone/>
            </a:pPr>
            <a:r>
              <a:rPr lang="lv-LV" sz="2400" dirty="0">
                <a:latin typeface="+mj-lt"/>
              </a:rPr>
              <a:t>• Bārtas </a:t>
            </a:r>
            <a:r>
              <a:rPr lang="lv-LV" sz="2400" dirty="0" err="1">
                <a:latin typeface="+mj-lt"/>
              </a:rPr>
              <a:t>kultūrtelpa</a:t>
            </a:r>
            <a:r>
              <a:rPr lang="lv-LV" sz="2400" dirty="0">
                <a:latin typeface="+mj-lt"/>
              </a:rPr>
              <a:t> (2023) </a:t>
            </a:r>
          </a:p>
          <a:p>
            <a:pPr marL="0" indent="0">
              <a:buNone/>
            </a:pPr>
            <a:r>
              <a:rPr lang="lv-LV" sz="2400" dirty="0">
                <a:latin typeface="+mj-lt"/>
              </a:rPr>
              <a:t>• Vidzemes lībiskā </a:t>
            </a:r>
            <a:r>
              <a:rPr lang="lv-LV" sz="2400" dirty="0" err="1">
                <a:latin typeface="+mj-lt"/>
              </a:rPr>
              <a:t>kultūrtelpa</a:t>
            </a:r>
            <a:r>
              <a:rPr lang="lv-LV" sz="2400" dirty="0">
                <a:latin typeface="+mj-lt"/>
              </a:rPr>
              <a:t> (2022) </a:t>
            </a:r>
          </a:p>
          <a:p>
            <a:pPr marL="0" indent="0">
              <a:buNone/>
            </a:pPr>
            <a:r>
              <a:rPr lang="lv-LV" sz="2400" dirty="0">
                <a:latin typeface="+mj-lt"/>
              </a:rPr>
              <a:t>• Nīcas </a:t>
            </a:r>
            <a:r>
              <a:rPr lang="lv-LV" sz="2400" dirty="0" err="1">
                <a:latin typeface="+mj-lt"/>
              </a:rPr>
              <a:t>kultūrtelpa</a:t>
            </a:r>
            <a:r>
              <a:rPr lang="lv-LV" sz="2400" dirty="0">
                <a:latin typeface="+mj-lt"/>
              </a:rPr>
              <a:t> (2022) </a:t>
            </a:r>
          </a:p>
          <a:p>
            <a:pPr marL="0" indent="0">
              <a:buNone/>
            </a:pPr>
            <a:r>
              <a:rPr lang="lv-LV" sz="2400" dirty="0">
                <a:latin typeface="+mj-lt"/>
              </a:rPr>
              <a:t>• Latvijas Vecticībnieku </a:t>
            </a:r>
            <a:r>
              <a:rPr lang="lv-LV" sz="2400" dirty="0" err="1">
                <a:latin typeface="+mj-lt"/>
              </a:rPr>
              <a:t>Pomoras</a:t>
            </a:r>
            <a:r>
              <a:rPr lang="lv-LV" sz="2400" dirty="0">
                <a:latin typeface="+mj-lt"/>
              </a:rPr>
              <a:t> baznīcas zīmju jeb kāšu dziedāšanas tradīcija (</a:t>
            </a:r>
            <a:r>
              <a:rPr lang="ru-RU" sz="2400" dirty="0">
                <a:latin typeface="+mj-lt"/>
              </a:rPr>
              <a:t>Знаменный распев) (2022) </a:t>
            </a:r>
            <a:endParaRPr lang="lv-LV" sz="2400" dirty="0">
              <a:latin typeface="+mj-lt"/>
            </a:endParaRPr>
          </a:p>
          <a:p>
            <a:pPr marL="0" indent="0">
              <a:buNone/>
            </a:pPr>
            <a:r>
              <a:rPr lang="ru-RU" sz="2400" dirty="0">
                <a:latin typeface="+mj-lt"/>
              </a:rPr>
              <a:t>• </a:t>
            </a:r>
            <a:r>
              <a:rPr lang="lv-LV" sz="2400" dirty="0" err="1">
                <a:latin typeface="+mj-lt"/>
              </a:rPr>
              <a:t>Jostiņsegu</a:t>
            </a:r>
            <a:r>
              <a:rPr lang="lv-LV" sz="2400" dirty="0">
                <a:latin typeface="+mj-lt"/>
              </a:rPr>
              <a:t> aušana Siguldas novadā rakstainā audu ripsa tehnikā (2022) </a:t>
            </a:r>
          </a:p>
        </p:txBody>
      </p:sp>
    </p:spTree>
    <p:extLst>
      <p:ext uri="{BB962C8B-B14F-4D97-AF65-F5344CB8AC3E}">
        <p14:creationId xmlns:p14="http://schemas.microsoft.com/office/powerpoint/2010/main" val="1665340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irsraksts 1"/>
          <p:cNvSpPr>
            <a:spLocks noGrp="1"/>
          </p:cNvSpPr>
          <p:nvPr>
            <p:ph type="title"/>
          </p:nvPr>
        </p:nvSpPr>
        <p:spPr bwMode="auto">
          <a:xfrm>
            <a:off x="476250" y="640822"/>
            <a:ext cx="2563994" cy="5583148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lv-LV" sz="2800" b="1" dirty="0">
                <a:solidFill>
                  <a:schemeClr val="accent1">
                    <a:lumMod val="50000"/>
                  </a:schemeClr>
                </a:solidFill>
                <a:latin typeface="Calibri"/>
                <a:ea typeface="MS PGothic"/>
                <a:cs typeface="Calibri"/>
              </a:rPr>
              <a:t>Latvijas vēsturisko zemju pārstāvniecība</a:t>
            </a:r>
            <a:br>
              <a:rPr lang="lv-LV" sz="2800" b="1" dirty="0">
                <a:solidFill>
                  <a:schemeClr val="accent1">
                    <a:lumMod val="50000"/>
                  </a:schemeClr>
                </a:solidFill>
                <a:latin typeface="Calibri"/>
                <a:ea typeface="MS PGothic"/>
                <a:cs typeface="Calibri"/>
              </a:rPr>
            </a:br>
            <a:r>
              <a:rPr lang="lv-LV" sz="2800" b="1" dirty="0">
                <a:solidFill>
                  <a:schemeClr val="accent1">
                    <a:lumMod val="50000"/>
                  </a:schemeClr>
                </a:solidFill>
                <a:latin typeface="Calibri"/>
                <a:ea typeface="MS PGothic"/>
                <a:cs typeface="Calibri"/>
              </a:rPr>
              <a:t>Latvijas Nemateriālā kultūras mantojuma sarakstā</a:t>
            </a:r>
            <a:br>
              <a:rPr lang="lv-LV" sz="2800" b="1" dirty="0">
                <a:solidFill>
                  <a:schemeClr val="accent1">
                    <a:lumMod val="50000"/>
                  </a:schemeClr>
                </a:solidFill>
                <a:latin typeface="Calibri"/>
                <a:ea typeface="MS PGothic"/>
                <a:cs typeface="Calibri"/>
              </a:rPr>
            </a:b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sketch line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 rot="5400000">
            <a:off x="544313" y="3465005"/>
            <a:ext cx="5410200" cy="13716"/>
          </a:xfrm>
          <a:custGeom>
            <a:avLst/>
            <a:gdLst>
              <a:gd name="connsiteX0" fmla="*/ 0 w 5410200"/>
              <a:gd name="connsiteY0" fmla="*/ 0 h 13716"/>
              <a:gd name="connsiteX1" fmla="*/ 568071 w 5410200"/>
              <a:gd name="connsiteY1" fmla="*/ 0 h 13716"/>
              <a:gd name="connsiteX2" fmla="*/ 1298448 w 5410200"/>
              <a:gd name="connsiteY2" fmla="*/ 0 h 13716"/>
              <a:gd name="connsiteX3" fmla="*/ 1920621 w 5410200"/>
              <a:gd name="connsiteY3" fmla="*/ 0 h 13716"/>
              <a:gd name="connsiteX4" fmla="*/ 2488692 w 5410200"/>
              <a:gd name="connsiteY4" fmla="*/ 0 h 13716"/>
              <a:gd name="connsiteX5" fmla="*/ 3219069 w 5410200"/>
              <a:gd name="connsiteY5" fmla="*/ 0 h 13716"/>
              <a:gd name="connsiteX6" fmla="*/ 3895344 w 5410200"/>
              <a:gd name="connsiteY6" fmla="*/ 0 h 13716"/>
              <a:gd name="connsiteX7" fmla="*/ 4571619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328160 w 5410200"/>
              <a:gd name="connsiteY11" fmla="*/ 13716 h 13716"/>
              <a:gd name="connsiteX12" fmla="*/ 3597783 w 5410200"/>
              <a:gd name="connsiteY12" fmla="*/ 13716 h 13716"/>
              <a:gd name="connsiteX13" fmla="*/ 3029712 w 5410200"/>
              <a:gd name="connsiteY13" fmla="*/ 13716 h 13716"/>
              <a:gd name="connsiteX14" fmla="*/ 2299335 w 5410200"/>
              <a:gd name="connsiteY14" fmla="*/ 13716 h 13716"/>
              <a:gd name="connsiteX15" fmla="*/ 1514856 w 5410200"/>
              <a:gd name="connsiteY15" fmla="*/ 13716 h 13716"/>
              <a:gd name="connsiteX16" fmla="*/ 892683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  <a:gd name="connsiteX0" fmla="*/ 0 w 5410200"/>
              <a:gd name="connsiteY0" fmla="*/ 0 h 13716"/>
              <a:gd name="connsiteX1" fmla="*/ 622173 w 5410200"/>
              <a:gd name="connsiteY1" fmla="*/ 0 h 13716"/>
              <a:gd name="connsiteX2" fmla="*/ 1136142 w 5410200"/>
              <a:gd name="connsiteY2" fmla="*/ 0 h 13716"/>
              <a:gd name="connsiteX3" fmla="*/ 1920621 w 5410200"/>
              <a:gd name="connsiteY3" fmla="*/ 0 h 13716"/>
              <a:gd name="connsiteX4" fmla="*/ 2542794 w 5410200"/>
              <a:gd name="connsiteY4" fmla="*/ 0 h 13716"/>
              <a:gd name="connsiteX5" fmla="*/ 3164967 w 5410200"/>
              <a:gd name="connsiteY5" fmla="*/ 0 h 13716"/>
              <a:gd name="connsiteX6" fmla="*/ 3949446 w 5410200"/>
              <a:gd name="connsiteY6" fmla="*/ 0 h 13716"/>
              <a:gd name="connsiteX7" fmla="*/ 4517517 w 5410200"/>
              <a:gd name="connsiteY7" fmla="*/ 0 h 13716"/>
              <a:gd name="connsiteX8" fmla="*/ 5410200 w 5410200"/>
              <a:gd name="connsiteY8" fmla="*/ 0 h 13716"/>
              <a:gd name="connsiteX9" fmla="*/ 5410200 w 5410200"/>
              <a:gd name="connsiteY9" fmla="*/ 13716 h 13716"/>
              <a:gd name="connsiteX10" fmla="*/ 4842129 w 5410200"/>
              <a:gd name="connsiteY10" fmla="*/ 13716 h 13716"/>
              <a:gd name="connsiteX11" fmla="*/ 4165854 w 5410200"/>
              <a:gd name="connsiteY11" fmla="*/ 13716 h 13716"/>
              <a:gd name="connsiteX12" fmla="*/ 3543681 w 5410200"/>
              <a:gd name="connsiteY12" fmla="*/ 13716 h 13716"/>
              <a:gd name="connsiteX13" fmla="*/ 2759202 w 5410200"/>
              <a:gd name="connsiteY13" fmla="*/ 13716 h 13716"/>
              <a:gd name="connsiteX14" fmla="*/ 1974723 w 5410200"/>
              <a:gd name="connsiteY14" fmla="*/ 13716 h 13716"/>
              <a:gd name="connsiteX15" fmla="*/ 1406652 w 5410200"/>
              <a:gd name="connsiteY15" fmla="*/ 13716 h 13716"/>
              <a:gd name="connsiteX16" fmla="*/ 730377 w 5410200"/>
              <a:gd name="connsiteY16" fmla="*/ 13716 h 13716"/>
              <a:gd name="connsiteX17" fmla="*/ 0 w 5410200"/>
              <a:gd name="connsiteY17" fmla="*/ 13716 h 13716"/>
              <a:gd name="connsiteX18" fmla="*/ 0 w 5410200"/>
              <a:gd name="connsiteY18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76940" y="8795"/>
                  <a:pt x="295530" y="-3818"/>
                  <a:pt x="568071" y="0"/>
                </a:cubicBezTo>
                <a:cubicBezTo>
                  <a:pt x="821049" y="-7814"/>
                  <a:pt x="977778" y="-9274"/>
                  <a:pt x="1298448" y="0"/>
                </a:cubicBezTo>
                <a:cubicBezTo>
                  <a:pt x="1590381" y="13044"/>
                  <a:pt x="1630605" y="-28"/>
                  <a:pt x="1920621" y="0"/>
                </a:cubicBezTo>
                <a:cubicBezTo>
                  <a:pt x="2206035" y="10386"/>
                  <a:pt x="2357755" y="-28028"/>
                  <a:pt x="2488692" y="0"/>
                </a:cubicBezTo>
                <a:cubicBezTo>
                  <a:pt x="2633521" y="25625"/>
                  <a:pt x="3022777" y="-45440"/>
                  <a:pt x="3219069" y="0"/>
                </a:cubicBezTo>
                <a:cubicBezTo>
                  <a:pt x="3460337" y="63290"/>
                  <a:pt x="3645640" y="26494"/>
                  <a:pt x="3895344" y="0"/>
                </a:cubicBezTo>
                <a:cubicBezTo>
                  <a:pt x="4126339" y="-535"/>
                  <a:pt x="4382665" y="-55222"/>
                  <a:pt x="4571619" y="0"/>
                </a:cubicBezTo>
                <a:cubicBezTo>
                  <a:pt x="4776405" y="-816"/>
                  <a:pt x="5201098" y="-43036"/>
                  <a:pt x="5410200" y="0"/>
                </a:cubicBezTo>
                <a:cubicBezTo>
                  <a:pt x="5409052" y="2649"/>
                  <a:pt x="5410186" y="9063"/>
                  <a:pt x="5410200" y="13716"/>
                </a:cubicBezTo>
                <a:cubicBezTo>
                  <a:pt x="5133704" y="5182"/>
                  <a:pt x="5123444" y="31477"/>
                  <a:pt x="4842129" y="13716"/>
                </a:cubicBezTo>
                <a:cubicBezTo>
                  <a:pt x="4568650" y="-219"/>
                  <a:pt x="4447390" y="8221"/>
                  <a:pt x="4328160" y="13716"/>
                </a:cubicBezTo>
                <a:cubicBezTo>
                  <a:pt x="4227436" y="28078"/>
                  <a:pt x="3754725" y="-2253"/>
                  <a:pt x="3597783" y="13716"/>
                </a:cubicBezTo>
                <a:cubicBezTo>
                  <a:pt x="3459353" y="10223"/>
                  <a:pt x="3317740" y="47315"/>
                  <a:pt x="3029712" y="13716"/>
                </a:cubicBezTo>
                <a:cubicBezTo>
                  <a:pt x="2766446" y="5245"/>
                  <a:pt x="2645518" y="35922"/>
                  <a:pt x="2299335" y="13716"/>
                </a:cubicBezTo>
                <a:cubicBezTo>
                  <a:pt x="1977844" y="23735"/>
                  <a:pt x="1781583" y="-1801"/>
                  <a:pt x="1514856" y="13716"/>
                </a:cubicBezTo>
                <a:cubicBezTo>
                  <a:pt x="1212648" y="18781"/>
                  <a:pt x="1087880" y="-4407"/>
                  <a:pt x="892683" y="13716"/>
                </a:cubicBezTo>
                <a:cubicBezTo>
                  <a:pt x="745769" y="11772"/>
                  <a:pt x="183254" y="-32062"/>
                  <a:pt x="0" y="13716"/>
                </a:cubicBezTo>
                <a:cubicBezTo>
                  <a:pt x="-907" y="9799"/>
                  <a:pt x="-75" y="7151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69468" y="-22806"/>
                  <a:pt x="392563" y="4840"/>
                  <a:pt x="622173" y="0"/>
                </a:cubicBezTo>
                <a:cubicBezTo>
                  <a:pt x="884216" y="-2196"/>
                  <a:pt x="1034637" y="7784"/>
                  <a:pt x="1136142" y="0"/>
                </a:cubicBezTo>
                <a:cubicBezTo>
                  <a:pt x="1204956" y="5920"/>
                  <a:pt x="1559779" y="-61408"/>
                  <a:pt x="1920621" y="0"/>
                </a:cubicBezTo>
                <a:cubicBezTo>
                  <a:pt x="2280250" y="-18581"/>
                  <a:pt x="2372470" y="4128"/>
                  <a:pt x="2542794" y="0"/>
                </a:cubicBezTo>
                <a:cubicBezTo>
                  <a:pt x="2688150" y="-17189"/>
                  <a:pt x="2885478" y="-51412"/>
                  <a:pt x="3164967" y="0"/>
                </a:cubicBezTo>
                <a:cubicBezTo>
                  <a:pt x="3470933" y="16143"/>
                  <a:pt x="3588003" y="-4313"/>
                  <a:pt x="3949446" y="0"/>
                </a:cubicBezTo>
                <a:cubicBezTo>
                  <a:pt x="4331172" y="1470"/>
                  <a:pt x="4289286" y="5331"/>
                  <a:pt x="4517517" y="0"/>
                </a:cubicBezTo>
                <a:cubicBezTo>
                  <a:pt x="4736577" y="41911"/>
                  <a:pt x="5141868" y="443"/>
                  <a:pt x="5410200" y="0"/>
                </a:cubicBezTo>
                <a:cubicBezTo>
                  <a:pt x="5410845" y="2936"/>
                  <a:pt x="5409877" y="9829"/>
                  <a:pt x="5410200" y="13716"/>
                </a:cubicBezTo>
                <a:cubicBezTo>
                  <a:pt x="5130880" y="48304"/>
                  <a:pt x="5008082" y="-27188"/>
                  <a:pt x="4842129" y="13716"/>
                </a:cubicBezTo>
                <a:cubicBezTo>
                  <a:pt x="4629232" y="38478"/>
                  <a:pt x="4430159" y="43872"/>
                  <a:pt x="4165854" y="13716"/>
                </a:cubicBezTo>
                <a:cubicBezTo>
                  <a:pt x="3880517" y="17026"/>
                  <a:pt x="3820863" y="-12209"/>
                  <a:pt x="3543681" y="13716"/>
                </a:cubicBezTo>
                <a:cubicBezTo>
                  <a:pt x="3267577" y="39687"/>
                  <a:pt x="3047131" y="-8774"/>
                  <a:pt x="2759202" y="13716"/>
                </a:cubicBezTo>
                <a:cubicBezTo>
                  <a:pt x="2418778" y="17929"/>
                  <a:pt x="2206820" y="-35095"/>
                  <a:pt x="1974723" y="13716"/>
                </a:cubicBezTo>
                <a:cubicBezTo>
                  <a:pt x="1740429" y="35710"/>
                  <a:pt x="1599301" y="34493"/>
                  <a:pt x="1406652" y="13716"/>
                </a:cubicBezTo>
                <a:cubicBezTo>
                  <a:pt x="1196601" y="3966"/>
                  <a:pt x="938578" y="38717"/>
                  <a:pt x="730377" y="13716"/>
                </a:cubicBezTo>
                <a:cubicBezTo>
                  <a:pt x="524173" y="26651"/>
                  <a:pt x="336004" y="-17469"/>
                  <a:pt x="0" y="13716"/>
                </a:cubicBezTo>
                <a:cubicBezTo>
                  <a:pt x="-377" y="9245"/>
                  <a:pt x="1157" y="3819"/>
                  <a:pt x="0" y="0"/>
                </a:cubicBezTo>
                <a:close/>
              </a:path>
              <a:path w="5410200" h="13716" fill="none" stroke="0" extrusionOk="0">
                <a:moveTo>
                  <a:pt x="0" y="0"/>
                </a:moveTo>
                <a:cubicBezTo>
                  <a:pt x="148438" y="-27720"/>
                  <a:pt x="315263" y="-14841"/>
                  <a:pt x="568071" y="0"/>
                </a:cubicBezTo>
                <a:cubicBezTo>
                  <a:pt x="840209" y="21288"/>
                  <a:pt x="982180" y="-6281"/>
                  <a:pt x="1298448" y="0"/>
                </a:cubicBezTo>
                <a:cubicBezTo>
                  <a:pt x="1577021" y="13763"/>
                  <a:pt x="1630910" y="1060"/>
                  <a:pt x="1920621" y="0"/>
                </a:cubicBezTo>
                <a:cubicBezTo>
                  <a:pt x="2200928" y="-1340"/>
                  <a:pt x="2382869" y="-10369"/>
                  <a:pt x="2488692" y="0"/>
                </a:cubicBezTo>
                <a:cubicBezTo>
                  <a:pt x="2620356" y="20061"/>
                  <a:pt x="3042766" y="-74691"/>
                  <a:pt x="3219069" y="0"/>
                </a:cubicBezTo>
                <a:cubicBezTo>
                  <a:pt x="3395755" y="31704"/>
                  <a:pt x="3646717" y="33546"/>
                  <a:pt x="3895344" y="0"/>
                </a:cubicBezTo>
                <a:cubicBezTo>
                  <a:pt x="4131847" y="-43416"/>
                  <a:pt x="4371681" y="11418"/>
                  <a:pt x="4571619" y="0"/>
                </a:cubicBezTo>
                <a:cubicBezTo>
                  <a:pt x="4799447" y="47677"/>
                  <a:pt x="5212547" y="1562"/>
                  <a:pt x="5410200" y="0"/>
                </a:cubicBezTo>
                <a:cubicBezTo>
                  <a:pt x="5408905" y="2744"/>
                  <a:pt x="5410401" y="9950"/>
                  <a:pt x="5410200" y="13716"/>
                </a:cubicBezTo>
                <a:cubicBezTo>
                  <a:pt x="5139576" y="2947"/>
                  <a:pt x="5122299" y="33775"/>
                  <a:pt x="4842129" y="13716"/>
                </a:cubicBezTo>
                <a:cubicBezTo>
                  <a:pt x="4566356" y="6655"/>
                  <a:pt x="4456854" y="15426"/>
                  <a:pt x="4328160" y="13716"/>
                </a:cubicBezTo>
                <a:cubicBezTo>
                  <a:pt x="4234703" y="-822"/>
                  <a:pt x="3768176" y="-16062"/>
                  <a:pt x="3597783" y="13716"/>
                </a:cubicBezTo>
                <a:cubicBezTo>
                  <a:pt x="3430303" y="10148"/>
                  <a:pt x="3287506" y="20215"/>
                  <a:pt x="3029712" y="13716"/>
                </a:cubicBezTo>
                <a:cubicBezTo>
                  <a:pt x="2742636" y="-2421"/>
                  <a:pt x="2637847" y="18109"/>
                  <a:pt x="2299335" y="13716"/>
                </a:cubicBezTo>
                <a:cubicBezTo>
                  <a:pt x="1959433" y="-7861"/>
                  <a:pt x="1779456" y="37101"/>
                  <a:pt x="1514856" y="13716"/>
                </a:cubicBezTo>
                <a:cubicBezTo>
                  <a:pt x="1212431" y="31797"/>
                  <a:pt x="1086601" y="7282"/>
                  <a:pt x="892683" y="13716"/>
                </a:cubicBezTo>
                <a:cubicBezTo>
                  <a:pt x="721500" y="45800"/>
                  <a:pt x="194249" y="-29802"/>
                  <a:pt x="0" y="13716"/>
                </a:cubicBezTo>
                <a:cubicBezTo>
                  <a:pt x="-508" y="9800"/>
                  <a:pt x="-280" y="682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 bwMode="auto"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F3ACE38A-6DE3-43F7-BAF4-655E6081D4DE}" type="slidenum">
              <a:rPr lang="en-GB"/>
              <a:t>15</a:t>
            </a:fld>
            <a:endParaRPr lang="en-GB"/>
          </a:p>
        </p:txBody>
      </p:sp>
      <p:graphicFrame>
        <p:nvGraphicFramePr>
          <p:cNvPr id="7" name="Satura vietturis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8759634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6A6CE6F-1E85-4522-C454-6264B4BDF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7476" y="380999"/>
            <a:ext cx="6679324" cy="1173163"/>
          </a:xfrm>
        </p:spPr>
        <p:txBody>
          <a:bodyPr>
            <a:noAutofit/>
          </a:bodyPr>
          <a:lstStyle/>
          <a:p>
            <a:pPr algn="ctr"/>
            <a:r>
              <a:rPr lang="lv-LV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2024. gada pieteikumi</a:t>
            </a:r>
            <a:br>
              <a:rPr lang="lv-LV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lv-LV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Zvejas tīklu darināšana Rīgas jūras līča rietumu piekrastē </a:t>
            </a:r>
            <a:br>
              <a:rPr lang="lv-LV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endParaRPr lang="lv-LV" sz="28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7" name="Satura vietturis 6" descr="Attēls, kurā ir apģērbs, persona, apavi, rūpnīca&#10;&#10;Apraksts ģenerēts automātiski">
            <a:extLst>
              <a:ext uri="{FF2B5EF4-FFF2-40B4-BE49-F238E27FC236}">
                <a16:creationId xmlns:a16="http://schemas.microsoft.com/office/drawing/2014/main" id="{4D81432F-2D9A-BE4D-9162-6DC5AED90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28" y="1752600"/>
            <a:ext cx="6867871" cy="5118711"/>
          </a:xfrm>
        </p:spPr>
      </p:pic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2491FCD0-1337-E9D6-A103-A0387606DD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8B159BA2-AB99-EA29-4F76-4B9FB5BBAD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90665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A0FE828-6E10-7244-4027-608463893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Tīklu izmantojums mūsdienās</a:t>
            </a:r>
          </a:p>
        </p:txBody>
      </p:sp>
      <p:pic>
        <p:nvPicPr>
          <p:cNvPr id="7" name="Satura vietturis 6" descr="Attēls, kurā ir ārpus telpām, zāle, debesis, apģērbs&#10;&#10;Apraksts ģenerēts automātiski">
            <a:extLst>
              <a:ext uri="{FF2B5EF4-FFF2-40B4-BE49-F238E27FC236}">
                <a16:creationId xmlns:a16="http://schemas.microsoft.com/office/drawing/2014/main" id="{B0888AE4-7688-4822-8FE5-774A394174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05" y="1537641"/>
            <a:ext cx="3916151" cy="2501667"/>
          </a:xfrm>
        </p:spPr>
      </p:pic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6FB541C3-6312-BD02-86FD-C601CDE85E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D8F22D22-BF5E-0C47-A688-623BB4F8F6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9" name="Attēls 8" descr="Attēls, kurā ir apģērbs, persona, māksla, iekštelpu&#10;&#10;Apraksts ģenerēts automātiski">
            <a:extLst>
              <a:ext uri="{FF2B5EF4-FFF2-40B4-BE49-F238E27FC236}">
                <a16:creationId xmlns:a16="http://schemas.microsoft.com/office/drawing/2014/main" id="{B98794F3-7B69-F1EC-F021-26AD41315A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483" y="1537641"/>
            <a:ext cx="3738233" cy="2492642"/>
          </a:xfrm>
          <a:prstGeom prst="rect">
            <a:avLst/>
          </a:prstGeom>
        </p:spPr>
      </p:pic>
      <p:pic>
        <p:nvPicPr>
          <p:cNvPr id="12" name="Attēls 11">
            <a:extLst>
              <a:ext uri="{FF2B5EF4-FFF2-40B4-BE49-F238E27FC236}">
                <a16:creationId xmlns:a16="http://schemas.microsoft.com/office/drawing/2014/main" id="{AB09641D-9D09-EFA2-23DF-8A1C11263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4188678"/>
            <a:ext cx="3916151" cy="261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09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39B1B2D-0309-7F78-A5C7-2B311466B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800" dirty="0">
                <a:solidFill>
                  <a:srgbClr val="002060"/>
                </a:solidFill>
                <a:latin typeface="+mj-lt"/>
              </a:rPr>
              <a:t>Latviešu tradicionālo jostu un </a:t>
            </a:r>
            <a:r>
              <a:rPr lang="lv-LV" sz="2800" dirty="0" err="1">
                <a:solidFill>
                  <a:srgbClr val="002060"/>
                </a:solidFill>
                <a:latin typeface="+mj-lt"/>
              </a:rPr>
              <a:t>jostveida</a:t>
            </a:r>
            <a:r>
              <a:rPr lang="lv-LV" sz="2800" dirty="0">
                <a:solidFill>
                  <a:srgbClr val="002060"/>
                </a:solidFill>
                <a:latin typeface="+mj-lt"/>
              </a:rPr>
              <a:t> audumu darināšana 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CC40A3AA-F8EC-E19A-E889-30E7AEE006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B60EFD18-428C-F33B-CFC3-5FA2FE6461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53613D-752C-D193-31B0-A30B039079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768422"/>
            <a:ext cx="3463158" cy="4736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ttēls 7">
            <a:extLst>
              <a:ext uri="{FF2B5EF4-FFF2-40B4-BE49-F238E27FC236}">
                <a16:creationId xmlns:a16="http://schemas.microsoft.com/office/drawing/2014/main" id="{8FE83FA9-9F46-3A76-CA18-B09D429A8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822" y="2554735"/>
            <a:ext cx="4726082" cy="392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640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>
            <a:extLst>
              <a:ext uri="{FF2B5EF4-FFF2-40B4-BE49-F238E27FC236}">
                <a16:creationId xmlns:a16="http://schemas.microsoft.com/office/drawing/2014/main" id="{26FE533D-752B-E9BC-90B2-3273B4FE95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804155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2FDFC45-29E1-04FE-E8B9-442CAC314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26EDF2F-5A16-D679-5544-5951DFBF8E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96" y="331846"/>
            <a:ext cx="4276453" cy="2851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ttēls 3">
            <a:extLst>
              <a:ext uri="{FF2B5EF4-FFF2-40B4-BE49-F238E27FC236}">
                <a16:creationId xmlns:a16="http://schemas.microsoft.com/office/drawing/2014/main" id="{773D923E-427B-82FE-4E54-394DCAB66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447" y="331845"/>
            <a:ext cx="3802036" cy="2851527"/>
          </a:xfrm>
          <a:prstGeom prst="rect">
            <a:avLst/>
          </a:prstGeom>
        </p:spPr>
      </p:pic>
      <p:pic>
        <p:nvPicPr>
          <p:cNvPr id="5" name="Attēls 4">
            <a:extLst>
              <a:ext uri="{FF2B5EF4-FFF2-40B4-BE49-F238E27FC236}">
                <a16:creationId xmlns:a16="http://schemas.microsoft.com/office/drawing/2014/main" id="{F219D516-1B0F-E924-6A7C-1EB0AC7BA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215" y="3429000"/>
            <a:ext cx="4276453" cy="285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776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811383" y="339634"/>
            <a:ext cx="6875417" cy="1078008"/>
          </a:xfrm>
        </p:spPr>
        <p:txBody>
          <a:bodyPr>
            <a:normAutofit/>
          </a:bodyPr>
          <a:lstStyle/>
          <a:p>
            <a:pPr algn="ctr"/>
            <a:r>
              <a:rPr lang="lv-LV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Nemateriālais kultūras mantojums un kopienu attīstība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452846" y="1750422"/>
            <a:ext cx="8233954" cy="4375751"/>
          </a:xfrm>
        </p:spPr>
        <p:txBody>
          <a:bodyPr>
            <a:normAutofit fontScale="92500" lnSpcReduction="10000"/>
          </a:bodyPr>
          <a:lstStyle/>
          <a:p>
            <a:r>
              <a:rPr lang="lv-LV" dirty="0">
                <a:solidFill>
                  <a:schemeClr val="accent1">
                    <a:lumMod val="50000"/>
                  </a:schemeClr>
                </a:solidFill>
              </a:rPr>
              <a:t>* </a:t>
            </a:r>
            <a:r>
              <a:rPr lang="lv-LV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Tūrisma veicināšana 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(suitu </a:t>
            </a:r>
            <a:r>
              <a:rPr lang="lv-LV" sz="2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kultūrtelpa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, amatu mājas, tradicionālajiem amatiem veltīti festivāli, Kuldīgas «</a:t>
            </a:r>
            <a:r>
              <a:rPr lang="lv-LV" sz="2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Ziv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’ </a:t>
            </a:r>
            <a:r>
              <a:rPr lang="lv-LV" sz="2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zup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’», īpaši tūrisma maršruti – «</a:t>
            </a:r>
            <a:r>
              <a:rPr lang="lv-LV" sz="2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Zalta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rūku ceļš», «Lauku ceļotāja» izstrādāti maršruti, utt.)</a:t>
            </a:r>
            <a:b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b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* </a:t>
            </a:r>
            <a:r>
              <a:rPr lang="lv-LV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Lokālās identitātes stiprināšana 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(kopienas iesaiste ar NKM saistītos pasākumos - Aizputes NVO «Serde» darbība, Upītes </a:t>
            </a:r>
            <a:r>
              <a:rPr lang="lv-LV" sz="2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kultūrtelpas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iedzīvotāju darbība, Baltinavas kopienas aktivitātes, Vidzemes lībiskās </a:t>
            </a:r>
            <a:r>
              <a:rPr lang="lv-LV" sz="2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kultūrtelpas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identitātes veidošanās, </a:t>
            </a:r>
            <a:r>
              <a:rPr lang="lv-LV" sz="2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Piebalgas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aktivizēšanās)</a:t>
            </a:r>
            <a:b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b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* </a:t>
            </a:r>
            <a:r>
              <a:rPr lang="lv-LV" sz="24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Vietējās uzņēmējdarbības veicināšana </a:t>
            </a:r>
            <a: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(amatnieku un mājražotāju darbība, seno amatu atjaunošana, tradicionālās lauksaimniecības un lopkopības attīstība, u.c.) </a:t>
            </a:r>
            <a:br>
              <a:rPr lang="lv-LV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</a:br>
            <a:endParaRPr lang="lv-LV" sz="24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" name="Teksta vietturis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87046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775E6FF-C609-0A96-037A-BB9C46780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lv-LV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Nemateriālais kultūras mantojums </a:t>
            </a:r>
            <a:br>
              <a:rPr lang="lv-LV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lv-LV" sz="29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vide</a:t>
            </a:r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05293D3A-CF0D-8B04-D52C-0A4AD9553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3ACE38A-6DE3-43F7-BAF4-655E6081D4DE}" type="slidenum">
              <a:rPr lang="en-GB" smtClean="0"/>
              <a:pPr>
                <a:spcAft>
                  <a:spcPts val="600"/>
                </a:spcAft>
              </a:pPr>
              <a:t>22</a:t>
            </a:fld>
            <a:endParaRPr lang="en-GB"/>
          </a:p>
        </p:txBody>
      </p:sp>
      <p:graphicFrame>
        <p:nvGraphicFramePr>
          <p:cNvPr id="6" name="Satura vietturis 2">
            <a:extLst>
              <a:ext uri="{FF2B5EF4-FFF2-40B4-BE49-F238E27FC236}">
                <a16:creationId xmlns:a16="http://schemas.microsoft.com/office/drawing/2014/main" id="{04A438B9-2F92-C91D-EFB3-A2E10D4495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3766332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5090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90" y="274635"/>
            <a:ext cx="8104909" cy="1407019"/>
          </a:xfrm>
        </p:spPr>
        <p:txBody>
          <a:bodyPr>
            <a:noAutofit/>
          </a:bodyPr>
          <a:lstStyle/>
          <a:p>
            <a:r>
              <a:rPr lang="lv-LV" sz="3200" dirty="0">
                <a:solidFill>
                  <a:srgbClr val="002060"/>
                </a:solidFill>
                <a:latin typeface="+mj-lt"/>
              </a:rPr>
              <a:t>Paldies par uzmanību!</a:t>
            </a:r>
            <a:br>
              <a:rPr lang="lv-LV" sz="3200" dirty="0">
                <a:solidFill>
                  <a:srgbClr val="002060"/>
                </a:solidFill>
              </a:rPr>
            </a:br>
            <a:r>
              <a:rPr lang="lv-LV" sz="1800" dirty="0">
                <a:latin typeface="+mj-lt"/>
                <a:hlinkClick r:id="rId2"/>
              </a:rPr>
              <a:t>www.nematerialakultura.lv</a:t>
            </a:r>
            <a:r>
              <a:rPr lang="lv-LV" sz="1800" dirty="0">
                <a:latin typeface="+mj-lt"/>
              </a:rPr>
              <a:t> </a:t>
            </a:r>
            <a:br>
              <a:rPr lang="lv-LV" sz="1800" dirty="0">
                <a:latin typeface="+mj-lt"/>
              </a:rPr>
            </a:br>
            <a:r>
              <a:rPr lang="lv-LV" sz="1800" dirty="0">
                <a:latin typeface="+mj-lt"/>
                <a:hlinkClick r:id="rId3"/>
              </a:rPr>
              <a:t>gita.lancere@lnkc.gov.lv</a:t>
            </a:r>
            <a:r>
              <a:rPr lang="lv-LV" sz="1800" dirty="0">
                <a:latin typeface="+mj-lt"/>
              </a:rPr>
              <a:t>    </a:t>
            </a:r>
            <a:br>
              <a:rPr lang="lv-LV" sz="1800" dirty="0">
                <a:latin typeface="+mj-lt"/>
              </a:rPr>
            </a:br>
            <a:r>
              <a:rPr lang="lv-LV" sz="1800" dirty="0">
                <a:latin typeface="+mj-lt"/>
              </a:rPr>
              <a:t>tālr. 29183000</a:t>
            </a:r>
            <a:endParaRPr lang="en-US" sz="1800" dirty="0">
              <a:latin typeface="+mj-lt"/>
            </a:endParaRPr>
          </a:p>
        </p:txBody>
      </p:sp>
      <p:pic>
        <p:nvPicPr>
          <p:cNvPr id="5" name="Satura vietturis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70" y="2068629"/>
            <a:ext cx="7630510" cy="4290130"/>
          </a:xfrm>
        </p:spPr>
      </p:pic>
    </p:spTree>
    <p:extLst>
      <p:ext uri="{BB962C8B-B14F-4D97-AF65-F5344CB8AC3E}">
        <p14:creationId xmlns:p14="http://schemas.microsoft.com/office/powerpoint/2010/main" val="277980529"/>
      </p:ext>
    </p:extLst>
  </p:cSld>
  <p:clrMapOvr>
    <a:masterClrMapping/>
  </p:clrMapOvr>
</p:sld>
</file>

<file path=ppt/theme/theme1.xml><?xml version="1.0" encoding="utf-8"?>
<a:theme xmlns:a="http://schemas.openxmlformats.org/drawingml/2006/main" name="89_Prezentacija_templateLV">
  <a:themeElements>
    <a:clrScheme name="89_Prezentacija_templateLV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89_Prezentacija_templateLV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89_Prezentacija_templateLV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3821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7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3821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7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89_Prezentacija_templateLV">
  <a:themeElements>
    <a:clrScheme name="89_Prezentacija_templateLV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89_Prezentacija_templateLV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89_Prezentacija_templateLV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3821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7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3821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7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1535</TotalTime>
  <Words>874</Words>
  <Application>Microsoft Office PowerPoint</Application>
  <PresentationFormat>On-screen Show (4:3)</PresentationFormat>
  <Paragraphs>113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89_Prezentacija_templateLV</vt:lpstr>
      <vt:lpstr>    </vt:lpstr>
      <vt:lpstr>UNESCO Konvencija par nemateriālā kultūras mantojuma saglabāšanu (2003)</vt:lpstr>
      <vt:lpstr>UNESCO nemateriālā kultūras mantojuma saraksti  730 elementi no 145 pasaules valstīm </vt:lpstr>
      <vt:lpstr>PowerPoint Presentation</vt:lpstr>
      <vt:lpstr>PowerPoint Presentation</vt:lpstr>
      <vt:lpstr>2022. gads  Koku pludināšana (Timber Rafting) Austrija, Čehija, Latvija, Polija, Vācija, Spānija</vt:lpstr>
      <vt:lpstr>        </vt:lpstr>
      <vt:lpstr>Nemateriālais kultūras mantojums Latvijā</vt:lpstr>
      <vt:lpstr>Latvijas Nacionālais nemateriālā kultūras mantojuma saraksts</vt:lpstr>
      <vt:lpstr>www.nematerialakultura.lv </vt:lpstr>
      <vt:lpstr>Astoņos gados Latvijas NKM sarakstā iekļautas 40 vērtības</vt:lpstr>
      <vt:lpstr>2017 </vt:lpstr>
      <vt:lpstr>2018 – 2019</vt:lpstr>
      <vt:lpstr>2022 - 2024</vt:lpstr>
      <vt:lpstr>Latvijas vēsturisko zemju pārstāvniecība Latvijas Nemateriālā kultūras mantojuma sarakstā </vt:lpstr>
      <vt:lpstr> 2024. gada pieteikumi Zvejas tīklu darināšana Rīgas jūras līča rietumu piekrastē  </vt:lpstr>
      <vt:lpstr>Tīklu izmantojums mūsdienās</vt:lpstr>
      <vt:lpstr>Latviešu tradicionālo jostu un jostveida audumu darināšana </vt:lpstr>
      <vt:lpstr>PowerPoint Presentation</vt:lpstr>
      <vt:lpstr>PowerPoint Presentation</vt:lpstr>
      <vt:lpstr>Nemateriālais kultūras mantojums un kopienu attīstība</vt:lpstr>
      <vt:lpstr>Nemateriālais kultūras mantojums  un vide</vt:lpstr>
      <vt:lpstr>Paldies par uzmanību! www.nematerialakultura.lv  gita.lancere@lnkc.gov.lv     tālr. 29183000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XXVI Vispārējo latviešu Dziesmu un XVI Deju svētku komunikācijas stratēģiskais uzstādījums un radošie risinājumi</dc:title>
  <dc:creator>Cimo</dc:creator>
  <cp:lastModifiedBy>Gita Lancere</cp:lastModifiedBy>
  <cp:revision>129</cp:revision>
  <dcterms:modified xsi:type="dcterms:W3CDTF">2025-06-12T06:17:04Z</dcterms:modified>
</cp:coreProperties>
</file>